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charts/chart3.xml" ContentType="application/vnd.openxmlformats-officedocument.drawingml.chart+xml"/>
  <Override PartName="/ppt/drawings/drawing2.xml" ContentType="application/vnd.openxmlformats-officedocument.drawingml.chartshapes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charts/chart4.xml" ContentType="application/vnd.openxmlformats-officedocument.drawingml.chart+xml"/>
  <Override PartName="/ppt/theme/themeOverride1.xml" ContentType="application/vnd.openxmlformats-officedocument.themeOverride+xml"/>
  <Override PartName="/ppt/drawings/drawing3.xml" ContentType="application/vnd.openxmlformats-officedocument.drawingml.chartshapes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charts/chart5.xml" ContentType="application/vnd.openxmlformats-officedocument.drawingml.chart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charts/chart6.xml" ContentType="application/vnd.openxmlformats-officedocument.drawingml.chart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notesSlides/notesSlide49.xml" ContentType="application/vnd.openxmlformats-officedocument.presentationml.notesSlide+xml"/>
  <Override PartName="/ppt/charts/chart9.xml" ContentType="application/vnd.openxmlformats-officedocument.drawingml.chart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9"/>
  </p:notesMasterIdLst>
  <p:handoutMasterIdLst>
    <p:handoutMasterId r:id="rId60"/>
  </p:handoutMasterIdLst>
  <p:sldIdLst>
    <p:sldId id="260" r:id="rId2"/>
    <p:sldId id="353" r:id="rId3"/>
    <p:sldId id="275" r:id="rId4"/>
    <p:sldId id="321" r:id="rId5"/>
    <p:sldId id="371" r:id="rId6"/>
    <p:sldId id="354" r:id="rId7"/>
    <p:sldId id="355" r:id="rId8"/>
    <p:sldId id="356" r:id="rId9"/>
    <p:sldId id="357" r:id="rId10"/>
    <p:sldId id="358" r:id="rId11"/>
    <p:sldId id="359" r:id="rId12"/>
    <p:sldId id="360" r:id="rId13"/>
    <p:sldId id="370" r:id="rId14"/>
    <p:sldId id="375" r:id="rId15"/>
    <p:sldId id="376" r:id="rId16"/>
    <p:sldId id="373" r:id="rId17"/>
    <p:sldId id="377" r:id="rId18"/>
    <p:sldId id="378" r:id="rId19"/>
    <p:sldId id="277" r:id="rId20"/>
    <p:sldId id="307" r:id="rId21"/>
    <p:sldId id="320" r:id="rId22"/>
    <p:sldId id="278" r:id="rId23"/>
    <p:sldId id="341" r:id="rId24"/>
    <p:sldId id="294" r:id="rId25"/>
    <p:sldId id="308" r:id="rId26"/>
    <p:sldId id="342" r:id="rId27"/>
    <p:sldId id="344" r:id="rId28"/>
    <p:sldId id="345" r:id="rId29"/>
    <p:sldId id="348" r:id="rId30"/>
    <p:sldId id="346" r:id="rId31"/>
    <p:sldId id="349" r:id="rId32"/>
    <p:sldId id="347" r:id="rId33"/>
    <p:sldId id="351" r:id="rId34"/>
    <p:sldId id="350" r:id="rId35"/>
    <p:sldId id="389" r:id="rId36"/>
    <p:sldId id="384" r:id="rId37"/>
    <p:sldId id="385" r:id="rId38"/>
    <p:sldId id="363" r:id="rId39"/>
    <p:sldId id="365" r:id="rId40"/>
    <p:sldId id="368" r:id="rId41"/>
    <p:sldId id="331" r:id="rId42"/>
    <p:sldId id="332" r:id="rId43"/>
    <p:sldId id="333" r:id="rId44"/>
    <p:sldId id="330" r:id="rId45"/>
    <p:sldId id="372" r:id="rId46"/>
    <p:sldId id="340" r:id="rId47"/>
    <p:sldId id="381" r:id="rId48"/>
    <p:sldId id="382" r:id="rId49"/>
    <p:sldId id="383" r:id="rId50"/>
    <p:sldId id="379" r:id="rId51"/>
    <p:sldId id="380" r:id="rId52"/>
    <p:sldId id="310" r:id="rId53"/>
    <p:sldId id="388" r:id="rId54"/>
    <p:sldId id="386" r:id="rId55"/>
    <p:sldId id="387" r:id="rId56"/>
    <p:sldId id="272" r:id="rId57"/>
    <p:sldId id="361" r:id="rId5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DBCD1"/>
    <a:srgbClr val="FBE8D5"/>
    <a:srgbClr val="FEE5D2"/>
    <a:srgbClr val="FED9BE"/>
    <a:srgbClr val="FEDDB0"/>
    <a:srgbClr val="FDCF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62" autoAdjust="0"/>
    <p:restoredTop sz="94692" autoAdjust="0"/>
  </p:normalViewPr>
  <p:slideViewPr>
    <p:cSldViewPr snapToGrid="0">
      <p:cViewPr>
        <p:scale>
          <a:sx n="100" d="100"/>
          <a:sy n="100" d="100"/>
        </p:scale>
        <p:origin x="-1248" y="1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-1968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Distribution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G:\Spring%202011\Senior%20Design\Deliverable%203\HPLC%20Data.xlsx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G:\Spring%202011\Senior%20Design\Deliverable%203\HPLC%20Data.xlsx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3.xml"/><Relationship Id="rId2" Type="http://schemas.openxmlformats.org/officeDocument/2006/relationships/oleObject" Target="file:///G:\Spring%202011\Senior%20Design\Deliverable%203\HPLC%20Data.xlsx" TargetMode="External"/><Relationship Id="rId1" Type="http://schemas.openxmlformats.org/officeDocument/2006/relationships/themeOverride" Target="../theme/themeOverride1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E:\Classes\CHEG%204143\Project\Kinetic%20Model\Kinetic%20Model%20Stoichcalculator%20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Chart%20in%20Microsoft%20PowerPoint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E:\Pricing%20Totals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E:\Pricing%20Totals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E:\Distribution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6570048309178758E-2"/>
          <c:y val="4.8479877515310556E-2"/>
          <c:w val="0.62218627562859052"/>
          <c:h val="0.79501579663653177"/>
        </c:manualLayout>
      </c:layout>
      <c:pieChart>
        <c:varyColors val="1"/>
        <c:ser>
          <c:idx val="0"/>
          <c:order val="0"/>
          <c:cat>
            <c:strRef>
              <c:f>Sheet1!$I$21:$I$23</c:f>
              <c:strCache>
                <c:ptCount val="3"/>
                <c:pt idx="0">
                  <c:v>Distributed Kegs</c:v>
                </c:pt>
                <c:pt idx="1">
                  <c:v>Distributed Bottles</c:v>
                </c:pt>
                <c:pt idx="2">
                  <c:v>In House Sales</c:v>
                </c:pt>
              </c:strCache>
            </c:strRef>
          </c:cat>
          <c:val>
            <c:numRef>
              <c:f>Sheet1!$H$21:$H$23</c:f>
              <c:numCache>
                <c:formatCode>"$"#,##0.00</c:formatCode>
                <c:ptCount val="3"/>
                <c:pt idx="0">
                  <c:v>1026120</c:v>
                </c:pt>
                <c:pt idx="1">
                  <c:v>1486080</c:v>
                </c:pt>
                <c:pt idx="2">
                  <c:v>107136</c:v>
                </c:pt>
              </c:numCache>
            </c:numRef>
          </c:val>
        </c:ser>
        <c:ser>
          <c:idx val="1"/>
          <c:order val="1"/>
          <c:cat>
            <c:strRef>
              <c:f>Sheet1!$I$21:$I$23</c:f>
              <c:strCache>
                <c:ptCount val="3"/>
                <c:pt idx="0">
                  <c:v>Distributed Kegs</c:v>
                </c:pt>
                <c:pt idx="1">
                  <c:v>Distributed Bottles</c:v>
                </c:pt>
                <c:pt idx="2">
                  <c:v>In House Sales</c:v>
                </c:pt>
              </c:strCache>
            </c:strRef>
          </c:cat>
          <c:val>
            <c:numRef>
              <c:f>Sheet1!$H$22</c:f>
              <c:numCache>
                <c:formatCode>"$"#,##0.00</c:formatCode>
                <c:ptCount val="1"/>
                <c:pt idx="0">
                  <c:v>1486080</c:v>
                </c:pt>
              </c:numCache>
            </c:numRef>
          </c:val>
        </c:ser>
        <c:ser>
          <c:idx val="2"/>
          <c:order val="2"/>
          <c:cat>
            <c:strRef>
              <c:f>Sheet1!$I$21:$I$23</c:f>
              <c:strCache>
                <c:ptCount val="3"/>
                <c:pt idx="0">
                  <c:v>Distributed Kegs</c:v>
                </c:pt>
                <c:pt idx="1">
                  <c:v>Distributed Bottles</c:v>
                </c:pt>
                <c:pt idx="2">
                  <c:v>In House Sales</c:v>
                </c:pt>
              </c:strCache>
            </c:strRef>
          </c:cat>
          <c:val>
            <c:numRef>
              <c:f>Sheet1!$H$21</c:f>
              <c:numCache>
                <c:formatCode>"$"#,##0.00</c:formatCode>
                <c:ptCount val="1"/>
                <c:pt idx="0">
                  <c:v>1026120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3475177304964536"/>
          <c:y val="0.18411042657960899"/>
          <c:w val="0.3297766236667225"/>
          <c:h val="0.60727290034457759"/>
        </c:manualLayout>
      </c:layout>
      <c:overlay val="0"/>
      <c:txPr>
        <a:bodyPr/>
        <a:lstStyle/>
        <a:p>
          <a:pPr rtl="0">
            <a:defRPr/>
          </a:pPr>
          <a:endParaRPr lang="en-US"/>
        </a:p>
      </c:txPr>
    </c:legend>
    <c:plotVisOnly val="1"/>
    <c:dispBlanksAs val="zero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T = 70 C Sugar Profile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3876120682934442"/>
          <c:y val="0.10357883066340844"/>
          <c:w val="0.78233816688755453"/>
          <c:h val="0.69070209973753283"/>
        </c:manualLayout>
      </c:layout>
      <c:scatterChart>
        <c:scatterStyle val="lineMarker"/>
        <c:varyColors val="0"/>
        <c:ser>
          <c:idx val="4"/>
          <c:order val="0"/>
          <c:tx>
            <c:v>Maltose</c:v>
          </c:tx>
          <c:spPr>
            <a:ln w="28575">
              <a:solidFill>
                <a:srgbClr val="6DBCD1"/>
              </a:solidFill>
            </a:ln>
          </c:spPr>
          <c:marker>
            <c:symbol val="diamond"/>
            <c:size val="8"/>
            <c:spPr>
              <a:ln w="9525">
                <a:noFill/>
              </a:ln>
            </c:spPr>
          </c:marker>
          <c:xVal>
            <c:numRef>
              <c:f>'T=70'!$K$13:$K$25</c:f>
              <c:numCache>
                <c:formatCode>General</c:formatCode>
                <c:ptCount val="13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</c:numCache>
            </c:numRef>
          </c:xVal>
          <c:yVal>
            <c:numRef>
              <c:f>'T=70'!$O$13:$O$25</c:f>
              <c:numCache>
                <c:formatCode>General</c:formatCode>
                <c:ptCount val="13"/>
                <c:pt idx="1">
                  <c:v>58846.398375484612</c:v>
                </c:pt>
                <c:pt idx="2">
                  <c:v>198064.69263429943</c:v>
                </c:pt>
                <c:pt idx="3">
                  <c:v>170746.06608824068</c:v>
                </c:pt>
                <c:pt idx="4">
                  <c:v>175143.79545874099</c:v>
                </c:pt>
                <c:pt idx="6">
                  <c:v>177851.01347609368</c:v>
                </c:pt>
                <c:pt idx="8">
                  <c:v>209978.11334687111</c:v>
                </c:pt>
                <c:pt idx="9">
                  <c:v>256778.92560457808</c:v>
                </c:pt>
                <c:pt idx="10">
                  <c:v>246116.19715709801</c:v>
                </c:pt>
                <c:pt idx="11">
                  <c:v>266617.39708325668</c:v>
                </c:pt>
                <c:pt idx="12">
                  <c:v>220509.31142698898</c:v>
                </c:pt>
              </c:numCache>
            </c:numRef>
          </c:yVal>
          <c:smooth val="0"/>
        </c:ser>
        <c:ser>
          <c:idx val="1"/>
          <c:order val="1"/>
          <c:tx>
            <c:v>Maltotetraose</c:v>
          </c:tx>
          <c:spPr>
            <a:ln w="28575">
              <a:solidFill>
                <a:schemeClr val="accent2"/>
              </a:solidFill>
            </a:ln>
          </c:spPr>
          <c:marker>
            <c:symbol val="square"/>
            <c:size val="7"/>
            <c:spPr>
              <a:ln w="9525">
                <a:noFill/>
              </a:ln>
            </c:spPr>
          </c:marker>
          <c:xVal>
            <c:numRef>
              <c:f>'T=70'!$K$13:$K$25</c:f>
              <c:numCache>
                <c:formatCode>General</c:formatCode>
                <c:ptCount val="13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</c:numCache>
            </c:numRef>
          </c:xVal>
          <c:yVal>
            <c:numRef>
              <c:f>'T=70'!$Q$13:$Q$25</c:f>
              <c:numCache>
                <c:formatCode>General</c:formatCode>
                <c:ptCount val="13"/>
                <c:pt idx="1">
                  <c:v>8225.101880584727</c:v>
                </c:pt>
                <c:pt idx="3">
                  <c:v>62181.433431786725</c:v>
                </c:pt>
                <c:pt idx="4">
                  <c:v>152316.7757131641</c:v>
                </c:pt>
                <c:pt idx="6">
                  <c:v>151387.69955509028</c:v>
                </c:pt>
                <c:pt idx="7">
                  <c:v>126427.8909784274</c:v>
                </c:pt>
                <c:pt idx="8">
                  <c:v>91124.866340150271</c:v>
                </c:pt>
                <c:pt idx="9">
                  <c:v>99695.921037873399</c:v>
                </c:pt>
                <c:pt idx="10">
                  <c:v>57048.147455789425</c:v>
                </c:pt>
                <c:pt idx="11">
                  <c:v>100043.62358395333</c:v>
                </c:pt>
                <c:pt idx="12">
                  <c:v>120215.97936217145</c:v>
                </c:pt>
              </c:numCache>
            </c:numRef>
          </c:yVal>
          <c:smooth val="0"/>
        </c:ser>
        <c:ser>
          <c:idx val="2"/>
          <c:order val="2"/>
          <c:tx>
            <c:v>Dextrose</c:v>
          </c:tx>
          <c:spPr>
            <a:ln w="28575">
              <a:solidFill>
                <a:srgbClr val="01AF01"/>
              </a:solidFill>
            </a:ln>
          </c:spPr>
          <c:marker>
            <c:symbol val="triangle"/>
            <c:size val="8"/>
            <c:spPr>
              <a:solidFill>
                <a:srgbClr val="01AF01"/>
              </a:solidFill>
              <a:ln w="9525">
                <a:noFill/>
              </a:ln>
            </c:spPr>
          </c:marker>
          <c:xVal>
            <c:numRef>
              <c:f>'T=70'!$K$13:$K$25</c:f>
              <c:numCache>
                <c:formatCode>General</c:formatCode>
                <c:ptCount val="13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</c:numCache>
            </c:numRef>
          </c:xVal>
          <c:yVal>
            <c:numRef>
              <c:f>'T=70'!$M$13:$M$25</c:f>
              <c:numCache>
                <c:formatCode>General</c:formatCode>
                <c:ptCount val="13"/>
                <c:pt idx="1">
                  <c:v>6478.7393546839394</c:v>
                </c:pt>
                <c:pt idx="2">
                  <c:v>22975.920594938227</c:v>
                </c:pt>
                <c:pt idx="3">
                  <c:v>21281.666066930513</c:v>
                </c:pt>
                <c:pt idx="4">
                  <c:v>29717.554276118492</c:v>
                </c:pt>
                <c:pt idx="5">
                  <c:v>37039.132781576074</c:v>
                </c:pt>
                <c:pt idx="6">
                  <c:v>37125.494782295784</c:v>
                </c:pt>
                <c:pt idx="7">
                  <c:v>57442.155451601218</c:v>
                </c:pt>
                <c:pt idx="9">
                  <c:v>42804.995801847188</c:v>
                </c:pt>
                <c:pt idx="12">
                  <c:v>65430.040782055876</c:v>
                </c:pt>
              </c:numCache>
            </c:numRef>
          </c:yVal>
          <c:smooth val="0"/>
        </c:ser>
        <c:ser>
          <c:idx val="0"/>
          <c:order val="3"/>
          <c:tx>
            <c:v>Maltotriose</c:v>
          </c:tx>
          <c:spPr>
            <a:ln w="28575">
              <a:solidFill>
                <a:schemeClr val="accent6">
                  <a:lumMod val="75000"/>
                </a:schemeClr>
              </a:solidFill>
            </a:ln>
          </c:spPr>
          <c:marker>
            <c:symbol val="circle"/>
            <c:size val="7"/>
            <c:spPr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c:spPr>
          </c:marker>
          <c:xVal>
            <c:numRef>
              <c:f>'T=70'!$K$13:$K$25</c:f>
              <c:numCache>
                <c:formatCode>General</c:formatCode>
                <c:ptCount val="13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</c:numCache>
            </c:numRef>
          </c:xVal>
          <c:yVal>
            <c:numRef>
              <c:f>'T=70'!$P$13:$P$25</c:f>
              <c:numCache>
                <c:formatCode>General</c:formatCode>
                <c:ptCount val="13"/>
                <c:pt idx="1">
                  <c:v>7326.1748844376016</c:v>
                </c:pt>
                <c:pt idx="2">
                  <c:v>14330.604776579365</c:v>
                </c:pt>
                <c:pt idx="3">
                  <c:v>25204.063944530044</c:v>
                </c:pt>
                <c:pt idx="4">
                  <c:v>32113.732665639443</c:v>
                </c:pt>
                <c:pt idx="6">
                  <c:v>19508.281972265024</c:v>
                </c:pt>
                <c:pt idx="7">
                  <c:v>39311.344375963017</c:v>
                </c:pt>
                <c:pt idx="8">
                  <c:v>59978.717257319004</c:v>
                </c:pt>
                <c:pt idx="9">
                  <c:v>67661.691063174105</c:v>
                </c:pt>
                <c:pt idx="10">
                  <c:v>57186.922187981465</c:v>
                </c:pt>
                <c:pt idx="12">
                  <c:v>46177.677195685588</c:v>
                </c:pt>
              </c:numCache>
            </c:numRef>
          </c:yVal>
          <c:smooth val="0"/>
        </c:ser>
        <c:ser>
          <c:idx val="3"/>
          <c:order val="4"/>
          <c:tx>
            <c:v>Sucrose</c:v>
          </c:tx>
          <c:spPr>
            <a:ln w="28575">
              <a:solidFill>
                <a:schemeClr val="accent4"/>
              </a:solidFill>
            </a:ln>
          </c:spPr>
          <c:marker>
            <c:symbol val="square"/>
            <c:size val="7"/>
          </c:marker>
          <c:xVal>
            <c:numRef>
              <c:f>'T=70'!$K$13:$K$25</c:f>
              <c:numCache>
                <c:formatCode>General</c:formatCode>
                <c:ptCount val="13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</c:numCache>
            </c:numRef>
          </c:xVal>
          <c:yVal>
            <c:numRef>
              <c:f>'T=70'!$N$13:$N$25</c:f>
              <c:numCache>
                <c:formatCode>General</c:formatCode>
                <c:ptCount val="13"/>
                <c:pt idx="1">
                  <c:v>-129.11757435939671</c:v>
                </c:pt>
                <c:pt idx="2">
                  <c:v>2384.683200131828</c:v>
                </c:pt>
                <c:pt idx="4">
                  <c:v>4424.7260443272644</c:v>
                </c:pt>
                <c:pt idx="6">
                  <c:v>8698.4345390129347</c:v>
                </c:pt>
                <c:pt idx="7">
                  <c:v>7982.4421191398214</c:v>
                </c:pt>
                <c:pt idx="8">
                  <c:v>13111.386668863805</c:v>
                </c:pt>
                <c:pt idx="9">
                  <c:v>14875.414023234733</c:v>
                </c:pt>
                <c:pt idx="10">
                  <c:v>14807.028095905083</c:v>
                </c:pt>
                <c:pt idx="12">
                  <c:v>20564.216857543048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6307520"/>
        <c:axId val="36308096"/>
      </c:scatterChart>
      <c:valAx>
        <c:axId val="36307520"/>
        <c:scaling>
          <c:orientation val="minMax"/>
          <c:max val="60"/>
          <c:min val="0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Time (Min)</a:t>
                </a:r>
              </a:p>
            </c:rich>
          </c:tx>
          <c:layout>
            <c:manualLayout>
              <c:xMode val="edge"/>
              <c:yMode val="edge"/>
              <c:x val="0.48425833528234735"/>
              <c:y val="0.86337926509186369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36308096"/>
        <c:crosses val="autoZero"/>
        <c:crossBetween val="midCat"/>
      </c:valAx>
      <c:valAx>
        <c:axId val="36308096"/>
        <c:scaling>
          <c:orientation val="minMax"/>
          <c:min val="0"/>
        </c:scaling>
        <c:delete val="0"/>
        <c:axPos val="l"/>
        <c:majorGridlines>
          <c:spPr>
            <a:ln>
              <a:solidFill>
                <a:schemeClr val="bg1"/>
              </a:solidFill>
            </a:ln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ppm</a:t>
                </a:r>
              </a:p>
            </c:rich>
          </c:tx>
          <c:layout/>
          <c:overlay val="0"/>
        </c:title>
        <c:numFmt formatCode="0.00E+00" sourceLinked="0"/>
        <c:majorTickMark val="out"/>
        <c:minorTickMark val="none"/>
        <c:tickLblPos val="nextTo"/>
        <c:crossAx val="36307520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1.2317219844882345E-2"/>
          <c:y val="0.89966691149168942"/>
          <c:w val="0.95736500560564153"/>
          <c:h val="9.5464335756933541E-2"/>
        </c:manualLayout>
      </c:layout>
      <c:overlay val="0"/>
    </c:legend>
    <c:plotVisOnly val="1"/>
    <c:dispBlanksAs val="gap"/>
    <c:showDLblsOverMax val="0"/>
  </c:chart>
  <c:spPr>
    <a:ln>
      <a:solidFill>
        <a:schemeClr val="tx1"/>
      </a:solidFill>
    </a:ln>
  </c:sp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T = 63 C Sugar Profile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2881045191133292"/>
          <c:y val="0.11974590460675176"/>
          <c:w val="0.80939099815493354"/>
          <c:h val="0.69018304823965959"/>
        </c:manualLayout>
      </c:layout>
      <c:scatterChart>
        <c:scatterStyle val="lineMarker"/>
        <c:varyColors val="0"/>
        <c:ser>
          <c:idx val="1"/>
          <c:order val="1"/>
          <c:tx>
            <c:v>Dextrose</c:v>
          </c:tx>
          <c:spPr>
            <a:ln w="28575">
              <a:solidFill>
                <a:schemeClr val="accent2"/>
              </a:solidFill>
            </a:ln>
          </c:spPr>
          <c:marker>
            <c:symbol val="square"/>
            <c:size val="7"/>
          </c:marker>
          <c:xVal>
            <c:numRef>
              <c:f>'T=63'!$K$6:$K$18</c:f>
              <c:numCache>
                <c:formatCode>General</c:formatCode>
                <c:ptCount val="13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</c:numCache>
            </c:numRef>
          </c:xVal>
          <c:yVal>
            <c:numRef>
              <c:f>'T=63'!$M$6:$M$18</c:f>
              <c:numCache>
                <c:formatCode>General</c:formatCode>
                <c:ptCount val="13"/>
                <c:pt idx="0">
                  <c:v>35602.165047379152</c:v>
                </c:pt>
                <c:pt idx="1">
                  <c:v>35076.7962096677</c:v>
                </c:pt>
                <c:pt idx="2">
                  <c:v>59374.505217704209</c:v>
                </c:pt>
                <c:pt idx="3">
                  <c:v>87925.542761185076</c:v>
                </c:pt>
                <c:pt idx="4">
                  <c:v>83149.244332493618</c:v>
                </c:pt>
                <c:pt idx="5">
                  <c:v>120582.37375554755</c:v>
                </c:pt>
                <c:pt idx="7">
                  <c:v>95302.296989324517</c:v>
                </c:pt>
                <c:pt idx="8">
                  <c:v>110924.82307784575</c:v>
                </c:pt>
                <c:pt idx="10">
                  <c:v>142333.00347846947</c:v>
                </c:pt>
                <c:pt idx="11">
                  <c:v>145681.33021470552</c:v>
                </c:pt>
                <c:pt idx="12">
                  <c:v>161510.76526328415</c:v>
                </c:pt>
              </c:numCache>
            </c:numRef>
          </c:yVal>
          <c:smooth val="0"/>
        </c:ser>
        <c:ser>
          <c:idx val="2"/>
          <c:order val="2"/>
          <c:tx>
            <c:v>Maltose</c:v>
          </c:tx>
          <c:spPr>
            <a:ln w="28575">
              <a:solidFill>
                <a:schemeClr val="tx2"/>
              </a:solidFill>
            </a:ln>
          </c:spPr>
          <c:marker>
            <c:symbol val="diamond"/>
            <c:size val="9"/>
            <c:spPr>
              <a:solidFill>
                <a:schemeClr val="tx2"/>
              </a:solidFill>
              <a:ln>
                <a:solidFill>
                  <a:schemeClr val="tx2"/>
                </a:solidFill>
              </a:ln>
            </c:spPr>
          </c:marker>
          <c:xVal>
            <c:numRef>
              <c:f>'T=63'!$K$6:$K$18</c:f>
              <c:numCache>
                <c:formatCode>General</c:formatCode>
                <c:ptCount val="13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</c:numCache>
            </c:numRef>
          </c:xVal>
          <c:yVal>
            <c:numRef>
              <c:f>'T=63'!$O$6:$O$18</c:f>
              <c:numCache>
                <c:formatCode>General</c:formatCode>
                <c:ptCount val="13"/>
                <c:pt idx="0">
                  <c:v>104703.97637068489</c:v>
                </c:pt>
                <c:pt idx="1">
                  <c:v>154367.07402621378</c:v>
                </c:pt>
                <c:pt idx="2">
                  <c:v>182764.71109470178</c:v>
                </c:pt>
                <c:pt idx="3">
                  <c:v>241969.99076979878</c:v>
                </c:pt>
                <c:pt idx="4">
                  <c:v>250806.98541628185</c:v>
                </c:pt>
                <c:pt idx="5">
                  <c:v>299336.61436219321</c:v>
                </c:pt>
                <c:pt idx="6">
                  <c:v>270325.16891268181</c:v>
                </c:pt>
                <c:pt idx="7">
                  <c:v>302629.02713679156</c:v>
                </c:pt>
                <c:pt idx="8">
                  <c:v>295819.44618792692</c:v>
                </c:pt>
                <c:pt idx="10">
                  <c:v>359331.53775152285</c:v>
                </c:pt>
                <c:pt idx="11">
                  <c:v>386529.24866162078</c:v>
                </c:pt>
                <c:pt idx="12">
                  <c:v>419603.36717740441</c:v>
                </c:pt>
              </c:numCache>
            </c:numRef>
          </c:yVal>
          <c:smooth val="0"/>
        </c:ser>
        <c:ser>
          <c:idx val="3"/>
          <c:order val="3"/>
          <c:tx>
            <c:v>Maltotriose</c:v>
          </c:tx>
          <c:spPr>
            <a:ln w="28575">
              <a:solidFill>
                <a:schemeClr val="accent4"/>
              </a:solidFill>
            </a:ln>
          </c:spPr>
          <c:marker>
            <c:symbol val="circle"/>
            <c:size val="7"/>
          </c:marker>
          <c:xVal>
            <c:numRef>
              <c:f>'T=63'!$K$6:$K$18</c:f>
              <c:numCache>
                <c:formatCode>General</c:formatCode>
                <c:ptCount val="13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</c:numCache>
            </c:numRef>
          </c:xVal>
          <c:yVal>
            <c:numRef>
              <c:f>'T=63'!$P$6:$P$18</c:f>
              <c:numCache>
                <c:formatCode>General</c:formatCode>
                <c:ptCount val="13"/>
                <c:pt idx="0">
                  <c:v>14004.140986132525</c:v>
                </c:pt>
                <c:pt idx="1">
                  <c:v>30410.150231124808</c:v>
                </c:pt>
                <c:pt idx="2">
                  <c:v>59572.322804314332</c:v>
                </c:pt>
                <c:pt idx="3">
                  <c:v>53484.110169491541</c:v>
                </c:pt>
                <c:pt idx="4">
                  <c:v>21865.273497688751</c:v>
                </c:pt>
                <c:pt idx="5">
                  <c:v>14524.171802773497</c:v>
                </c:pt>
                <c:pt idx="6">
                  <c:v>12461.382896764242</c:v>
                </c:pt>
                <c:pt idx="7">
                  <c:v>13321.359784283492</c:v>
                </c:pt>
                <c:pt idx="8">
                  <c:v>14308.455315870558</c:v>
                </c:pt>
                <c:pt idx="10">
                  <c:v>33873.651771956858</c:v>
                </c:pt>
                <c:pt idx="11">
                  <c:v>39351.309707241911</c:v>
                </c:pt>
              </c:numCache>
            </c:numRef>
          </c:yVal>
          <c:smooth val="0"/>
        </c:ser>
        <c:ser>
          <c:idx val="0"/>
          <c:order val="0"/>
          <c:tx>
            <c:v>Maltotetraose</c:v>
          </c:tx>
          <c:spPr>
            <a:ln w="28575">
              <a:solidFill>
                <a:srgbClr val="01AF01"/>
              </a:solidFill>
            </a:ln>
          </c:spPr>
          <c:marker>
            <c:symbol val="triangle"/>
            <c:size val="7"/>
            <c:spPr>
              <a:solidFill>
                <a:srgbClr val="01AF01"/>
              </a:solidFill>
              <a:ln w="9525">
                <a:noFill/>
              </a:ln>
            </c:spPr>
          </c:marker>
          <c:xVal>
            <c:numRef>
              <c:f>'T=63'!$K$6:$K$18</c:f>
              <c:numCache>
                <c:formatCode>General</c:formatCode>
                <c:ptCount val="13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</c:numCache>
            </c:numRef>
          </c:xVal>
          <c:yVal>
            <c:numRef>
              <c:f>'T=63'!$Q$6:$Q$18</c:f>
              <c:numCache>
                <c:formatCode>General</c:formatCode>
                <c:ptCount val="13"/>
                <c:pt idx="0">
                  <c:v>57040.669981680127</c:v>
                </c:pt>
                <c:pt idx="2">
                  <c:v>45394.504056529709</c:v>
                </c:pt>
                <c:pt idx="3">
                  <c:v>47615.313866975739</c:v>
                </c:pt>
                <c:pt idx="4">
                  <c:v>38948.921374359736</c:v>
                </c:pt>
                <c:pt idx="5">
                  <c:v>44048.558716865446</c:v>
                </c:pt>
                <c:pt idx="6">
                  <c:v>71606.789546491287</c:v>
                </c:pt>
                <c:pt idx="7">
                  <c:v>79342.236512505988</c:v>
                </c:pt>
                <c:pt idx="8">
                  <c:v>50200.650540247552</c:v>
                </c:pt>
                <c:pt idx="11">
                  <c:v>46710.539499756982</c:v>
                </c:pt>
                <c:pt idx="12">
                  <c:v>106040.55781956854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6310976"/>
        <c:axId val="36311552"/>
      </c:scatterChart>
      <c:valAx>
        <c:axId val="36310976"/>
        <c:scaling>
          <c:orientation val="minMax"/>
          <c:max val="60"/>
          <c:min val="0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Time (Minutes)</a:t>
                </a:r>
              </a:p>
            </c:rich>
          </c:tx>
          <c:layout>
            <c:manualLayout>
              <c:xMode val="edge"/>
              <c:yMode val="edge"/>
              <c:x val="0.44570905122008259"/>
              <c:y val="0.85944836636799704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36311552"/>
        <c:crosses val="autoZero"/>
        <c:crossBetween val="midCat"/>
      </c:valAx>
      <c:valAx>
        <c:axId val="36311552"/>
        <c:scaling>
          <c:orientation val="minMax"/>
        </c:scaling>
        <c:delete val="0"/>
        <c:axPos val="l"/>
        <c:majorGridlines>
          <c:spPr>
            <a:ln>
              <a:solidFill>
                <a:schemeClr val="bg1"/>
              </a:solidFill>
            </a:ln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ppm</a:t>
                </a:r>
              </a:p>
            </c:rich>
          </c:tx>
          <c:layout>
            <c:manualLayout>
              <c:xMode val="edge"/>
              <c:yMode val="edge"/>
              <c:x val="8.2684821736081944E-3"/>
              <c:y val="0.35379088643216916"/>
            </c:manualLayout>
          </c:layout>
          <c:overlay val="0"/>
        </c:title>
        <c:numFmt formatCode="0.0E+00" sourceLinked="0"/>
        <c:majorTickMark val="out"/>
        <c:minorTickMark val="none"/>
        <c:tickLblPos val="nextTo"/>
        <c:crossAx val="36310976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6.1930104954326E-2"/>
          <c:y val="0.88650186755501714"/>
          <c:w val="0.88294845827530832"/>
          <c:h val="0.11244591192749651"/>
        </c:manualLayout>
      </c:layout>
      <c:overlay val="0"/>
    </c:legend>
    <c:plotVisOnly val="1"/>
    <c:dispBlanksAs val="gap"/>
    <c:showDLblsOverMax val="0"/>
  </c:chart>
  <c:spPr>
    <a:ln>
      <a:solidFill>
        <a:schemeClr val="tx1"/>
      </a:solidFill>
    </a:ln>
  </c:sp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/>
              <a:t>T = 55C Sugar Profile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3785114731945636"/>
          <c:y val="0.12129649742058114"/>
          <c:w val="0.78669915022998393"/>
          <c:h val="0.67285908226988966"/>
        </c:manualLayout>
      </c:layout>
      <c:scatterChart>
        <c:scatterStyle val="lineMarker"/>
        <c:varyColors val="0"/>
        <c:ser>
          <c:idx val="1"/>
          <c:order val="1"/>
          <c:tx>
            <c:v>Dextrose</c:v>
          </c:tx>
          <c:spPr>
            <a:ln w="28575">
              <a:solidFill>
                <a:srgbClr val="1F497D"/>
              </a:solidFill>
            </a:ln>
          </c:spPr>
          <c:marker>
            <c:symbol val="diamond"/>
            <c:size val="9"/>
            <c:spPr>
              <a:solidFill>
                <a:schemeClr val="tx2"/>
              </a:solidFill>
              <a:ln>
                <a:solidFill>
                  <a:schemeClr val="tx2"/>
                </a:solidFill>
              </a:ln>
            </c:spPr>
          </c:marker>
          <c:xVal>
            <c:numRef>
              <c:f>'T=55'!$K$6:$K$18</c:f>
              <c:numCache>
                <c:formatCode>General</c:formatCode>
                <c:ptCount val="13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</c:numCache>
            </c:numRef>
          </c:xVal>
          <c:yVal>
            <c:numRef>
              <c:f>'T=55'!$M$6:$M$18</c:f>
              <c:numCache>
                <c:formatCode>General</c:formatCode>
                <c:ptCount val="13"/>
                <c:pt idx="0">
                  <c:v>17413.368118028069</c:v>
                </c:pt>
                <c:pt idx="1">
                  <c:v>12361.191075926592</c:v>
                </c:pt>
                <c:pt idx="3">
                  <c:v>82496.731438167204</c:v>
                </c:pt>
                <c:pt idx="4">
                  <c:v>99250.959577785776</c:v>
                </c:pt>
                <c:pt idx="5">
                  <c:v>121694.28451481347</c:v>
                </c:pt>
                <c:pt idx="6">
                  <c:v>107689.24673143814</c:v>
                </c:pt>
                <c:pt idx="7">
                  <c:v>147231.04833873111</c:v>
                </c:pt>
                <c:pt idx="8">
                  <c:v>152784.60477389948</c:v>
                </c:pt>
                <c:pt idx="12">
                  <c:v>132439.15677102073</c:v>
                </c:pt>
              </c:numCache>
            </c:numRef>
          </c:yVal>
          <c:smooth val="0"/>
        </c:ser>
        <c:ser>
          <c:idx val="2"/>
          <c:order val="2"/>
          <c:tx>
            <c:v>Fructose</c:v>
          </c:tx>
          <c:spPr>
            <a:ln w="28575">
              <a:solidFill>
                <a:srgbClr val="9BBB59"/>
              </a:solidFill>
            </a:ln>
          </c:spPr>
          <c:marker>
            <c:symbol val="triangle"/>
            <c:size val="8"/>
          </c:marker>
          <c:xVal>
            <c:numRef>
              <c:f>'T=55'!$K$6:$K$18</c:f>
              <c:numCache>
                <c:formatCode>General</c:formatCode>
                <c:ptCount val="13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</c:numCache>
            </c:numRef>
          </c:xVal>
          <c:yVal>
            <c:numRef>
              <c:f>'T=55'!$L$6:$L$18</c:f>
              <c:numCache>
                <c:formatCode>General</c:formatCode>
                <c:ptCount val="13"/>
                <c:pt idx="0">
                  <c:v>12760.910295230884</c:v>
                </c:pt>
                <c:pt idx="3">
                  <c:v>15406.633232399712</c:v>
                </c:pt>
                <c:pt idx="4">
                  <c:v>14407.390234670691</c:v>
                </c:pt>
                <c:pt idx="5">
                  <c:v>12999.36601059802</c:v>
                </c:pt>
                <c:pt idx="6">
                  <c:v>20042.325889477666</c:v>
                </c:pt>
                <c:pt idx="7">
                  <c:v>20386.761922785758</c:v>
                </c:pt>
                <c:pt idx="8">
                  <c:v>26999.176760030256</c:v>
                </c:pt>
                <c:pt idx="12">
                  <c:v>32438.238077214228</c:v>
                </c:pt>
              </c:numCache>
            </c:numRef>
          </c:yVal>
          <c:smooth val="0"/>
        </c:ser>
        <c:ser>
          <c:idx val="3"/>
          <c:order val="3"/>
          <c:tx>
            <c:v>Maltose</c:v>
          </c:tx>
          <c:spPr>
            <a:ln w="28575">
              <a:solidFill>
                <a:srgbClr val="8064A2">
                  <a:lumMod val="50000"/>
                </a:srgbClr>
              </a:solidFill>
            </a:ln>
          </c:spPr>
          <c:marker>
            <c:symbol val="square"/>
            <c:size val="7"/>
            <c:spPr>
              <a:ln>
                <a:solidFill>
                  <a:schemeClr val="accent4">
                    <a:lumMod val="50000"/>
                  </a:schemeClr>
                </a:solidFill>
              </a:ln>
            </c:spPr>
          </c:marker>
          <c:xVal>
            <c:numRef>
              <c:f>'T=55'!$K$6:$K$18</c:f>
              <c:numCache>
                <c:formatCode>General</c:formatCode>
                <c:ptCount val="13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</c:numCache>
            </c:numRef>
          </c:xVal>
          <c:yVal>
            <c:numRef>
              <c:f>'T=55'!$O$6:$O$18</c:f>
              <c:numCache>
                <c:formatCode>General</c:formatCode>
                <c:ptCount val="13"/>
                <c:pt idx="0">
                  <c:v>21634.934465571347</c:v>
                </c:pt>
                <c:pt idx="1">
                  <c:v>58866.797120177158</c:v>
                </c:pt>
                <c:pt idx="3">
                  <c:v>82374.273583164118</c:v>
                </c:pt>
                <c:pt idx="4">
                  <c:v>43672.962894591095</c:v>
                </c:pt>
                <c:pt idx="5">
                  <c:v>74284.002215248271</c:v>
                </c:pt>
                <c:pt idx="6">
                  <c:v>153646.19531105796</c:v>
                </c:pt>
                <c:pt idx="7">
                  <c:v>160941.7463540707</c:v>
                </c:pt>
                <c:pt idx="8">
                  <c:v>155673.14749861564</c:v>
                </c:pt>
                <c:pt idx="10">
                  <c:v>163948.94591102086</c:v>
                </c:pt>
                <c:pt idx="11">
                  <c:v>177600.41351301441</c:v>
                </c:pt>
                <c:pt idx="12">
                  <c:v>289624.59664020711</c:v>
                </c:pt>
              </c:numCache>
            </c:numRef>
          </c:yVal>
          <c:smooth val="0"/>
        </c:ser>
        <c:ser>
          <c:idx val="4"/>
          <c:order val="4"/>
          <c:tx>
            <c:v>Sucrose</c:v>
          </c:tx>
          <c:spPr>
            <a:ln w="28575">
              <a:solidFill>
                <a:srgbClr val="F79646">
                  <a:lumMod val="75000"/>
                </a:srgbClr>
              </a:solidFill>
            </a:ln>
          </c:spPr>
          <c:marker>
            <c:symbol val="square"/>
            <c:size val="7"/>
            <c:spPr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c:spPr>
          </c:marker>
          <c:xVal>
            <c:numRef>
              <c:f>'T=55'!$K$6:$K$18</c:f>
              <c:numCache>
                <c:formatCode>General</c:formatCode>
                <c:ptCount val="13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</c:numCache>
            </c:numRef>
          </c:xVal>
          <c:yVal>
            <c:numRef>
              <c:f>'T=55'!$N$6:$N$18</c:f>
              <c:numCache>
                <c:formatCode>General</c:formatCode>
                <c:ptCount val="13"/>
                <c:pt idx="0">
                  <c:v>2006.5007827304935</c:v>
                </c:pt>
                <c:pt idx="5">
                  <c:v>4819.3869984345447</c:v>
                </c:pt>
                <c:pt idx="6">
                  <c:v>8559.1909038477261</c:v>
                </c:pt>
                <c:pt idx="7">
                  <c:v>7245.0276015489844</c:v>
                </c:pt>
                <c:pt idx="8">
                  <c:v>3742.5146247013263</c:v>
                </c:pt>
                <c:pt idx="11">
                  <c:v>1824.4129521298507</c:v>
                </c:pt>
                <c:pt idx="12">
                  <c:v>2595.6084699678609</c:v>
                </c:pt>
              </c:numCache>
            </c:numRef>
          </c:yVal>
          <c:smooth val="0"/>
        </c:ser>
        <c:ser>
          <c:idx val="0"/>
          <c:order val="0"/>
          <c:tx>
            <c:v>Maltotetraose</c:v>
          </c:tx>
          <c:spPr>
            <a:ln w="28575">
              <a:solidFill>
                <a:srgbClr val="C0504D"/>
              </a:solidFill>
            </a:ln>
          </c:spPr>
          <c:marker>
            <c:symbol val="circle"/>
            <c:size val="7"/>
            <c:spPr>
              <a:solidFill>
                <a:schemeClr val="accent2"/>
              </a:solidFill>
              <a:ln w="9525">
                <a:noFill/>
              </a:ln>
            </c:spPr>
          </c:marker>
          <c:xVal>
            <c:numRef>
              <c:f>'T=55'!$K$6:$K$18</c:f>
              <c:numCache>
                <c:formatCode>General</c:formatCode>
                <c:ptCount val="13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25</c:v>
                </c:pt>
                <c:pt idx="6">
                  <c:v>30</c:v>
                </c:pt>
                <c:pt idx="7">
                  <c:v>35</c:v>
                </c:pt>
                <c:pt idx="8">
                  <c:v>40</c:v>
                </c:pt>
                <c:pt idx="9">
                  <c:v>45</c:v>
                </c:pt>
                <c:pt idx="10">
                  <c:v>50</c:v>
                </c:pt>
                <c:pt idx="11">
                  <c:v>55</c:v>
                </c:pt>
                <c:pt idx="12">
                  <c:v>60</c:v>
                </c:pt>
              </c:numCache>
            </c:numRef>
          </c:xVal>
          <c:yVal>
            <c:numRef>
              <c:f>'T=55'!$Q$6:$Q$18</c:f>
              <c:numCache>
                <c:formatCode>General</c:formatCode>
                <c:ptCount val="13"/>
                <c:pt idx="0">
                  <c:v>49256.619433955195</c:v>
                </c:pt>
                <c:pt idx="3">
                  <c:v>49200.538378135869</c:v>
                </c:pt>
                <c:pt idx="4">
                  <c:v>43730.766067222496</c:v>
                </c:pt>
                <c:pt idx="5">
                  <c:v>27938.340748495124</c:v>
                </c:pt>
                <c:pt idx="6">
                  <c:v>47376.03469547991</c:v>
                </c:pt>
                <c:pt idx="8">
                  <c:v>46336.665794294684</c:v>
                </c:pt>
                <c:pt idx="11">
                  <c:v>49761.34893632937</c:v>
                </c:pt>
                <c:pt idx="12">
                  <c:v>46359.098216622442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0235456"/>
        <c:axId val="90236032"/>
      </c:scatterChart>
      <c:valAx>
        <c:axId val="90235456"/>
        <c:scaling>
          <c:orientation val="minMax"/>
          <c:max val="60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Time (Minutes)</a:t>
                </a:r>
              </a:p>
            </c:rich>
          </c:tx>
          <c:layout>
            <c:manualLayout>
              <c:xMode val="edge"/>
              <c:yMode val="edge"/>
              <c:x val="0.4390428840547429"/>
              <c:y val="0.84853040884862851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90236032"/>
        <c:crosses val="autoZero"/>
        <c:crossBetween val="midCat"/>
      </c:valAx>
      <c:valAx>
        <c:axId val="90236032"/>
        <c:scaling>
          <c:orientation val="minMax"/>
        </c:scaling>
        <c:delete val="0"/>
        <c:axPos val="l"/>
        <c:majorGridlines>
          <c:spPr>
            <a:ln>
              <a:solidFill>
                <a:schemeClr val="bg1"/>
              </a:solidFill>
            </a:ln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ppm</a:t>
                </a:r>
              </a:p>
            </c:rich>
          </c:tx>
          <c:layout/>
          <c:overlay val="0"/>
        </c:title>
        <c:numFmt formatCode="0.0E+00" sourceLinked="0"/>
        <c:majorTickMark val="out"/>
        <c:minorTickMark val="none"/>
        <c:tickLblPos val="nextTo"/>
        <c:crossAx val="90235456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2.6800196953147282E-2"/>
          <c:y val="0.90061520290636587"/>
          <c:w val="0.94599019597149792"/>
          <c:h val="8.9112621670813325E-2"/>
        </c:manualLayout>
      </c:layout>
      <c:overlay val="0"/>
    </c:legend>
    <c:plotVisOnly val="1"/>
    <c:dispBlanksAs val="gap"/>
    <c:showDLblsOverMax val="0"/>
  </c:chart>
  <c:spPr>
    <a:ln>
      <a:solidFill>
        <a:schemeClr val="tx1"/>
      </a:solidFill>
    </a:ln>
  </c:spPr>
  <c:externalData r:id="rId2">
    <c:autoUpdate val="0"/>
  </c:externalData>
  <c:userShapes r:id="rId3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5451149519173174"/>
          <c:y val="5.1400554097404488E-2"/>
          <c:w val="0.81505973579028768"/>
          <c:h val="0.81778142315543889"/>
        </c:manualLayout>
      </c:layout>
      <c:barChart>
        <c:barDir val="col"/>
        <c:grouping val="clustered"/>
        <c:varyColors val="0"/>
        <c:ser>
          <c:idx val="2"/>
          <c:order val="0"/>
          <c:tx>
            <c:v>Modeled</c:v>
          </c:tx>
          <c:spPr>
            <a:solidFill>
              <a:schemeClr val="accent2"/>
            </a:solidFill>
          </c:spPr>
          <c:invertIfNegative val="0"/>
          <c:cat>
            <c:strRef>
              <c:f>('Parameters and RXN'!$BC$18,'Parameters and RXN'!$BC$17,'Parameters and RXN'!$BC$16,'Parameters and RXN'!$BC$15)</c:f>
              <c:strCache>
                <c:ptCount val="4"/>
                <c:pt idx="0">
                  <c:v>Glucose/Fructose</c:v>
                </c:pt>
                <c:pt idx="1">
                  <c:v>Maltose/Sucrose</c:v>
                </c:pt>
                <c:pt idx="2">
                  <c:v>Malto-triose</c:v>
                </c:pt>
                <c:pt idx="3">
                  <c:v>Malto-tetraose</c:v>
                </c:pt>
              </c:strCache>
            </c:strRef>
          </c:cat>
          <c:val>
            <c:numRef>
              <c:f>'Parameters and RXN'!$AZ$15:$AZ$18</c:f>
              <c:numCache>
                <c:formatCode>0.0000</c:formatCode>
                <c:ptCount val="4"/>
                <c:pt idx="0">
                  <c:v>0.3453</c:v>
                </c:pt>
                <c:pt idx="1">
                  <c:v>0.1381</c:v>
                </c:pt>
                <c:pt idx="2">
                  <c:v>0.62150000000000005</c:v>
                </c:pt>
                <c:pt idx="3">
                  <c:v>0.2762</c:v>
                </c:pt>
              </c:numCache>
            </c:numRef>
          </c:val>
        </c:ser>
        <c:ser>
          <c:idx val="3"/>
          <c:order val="1"/>
          <c:tx>
            <c:v>Experimental</c:v>
          </c:tx>
          <c:spPr>
            <a:solidFill>
              <a:schemeClr val="tx2">
                <a:lumMod val="60000"/>
                <a:lumOff val="40000"/>
              </a:schemeClr>
            </a:solidFill>
          </c:spPr>
          <c:invertIfNegative val="0"/>
          <c:cat>
            <c:strRef>
              <c:f>('Parameters and RXN'!$BC$18,'Parameters and RXN'!$BC$17,'Parameters and RXN'!$BC$16,'Parameters and RXN'!$BC$15)</c:f>
              <c:strCache>
                <c:ptCount val="4"/>
                <c:pt idx="0">
                  <c:v>Glucose/Fructose</c:v>
                </c:pt>
                <c:pt idx="1">
                  <c:v>Maltose/Sucrose</c:v>
                </c:pt>
                <c:pt idx="2">
                  <c:v>Malto-triose</c:v>
                </c:pt>
                <c:pt idx="3">
                  <c:v>Malto-tetraose</c:v>
                </c:pt>
              </c:strCache>
            </c:strRef>
          </c:cat>
          <c:val>
            <c:numRef>
              <c:f>'Parameters and RXN'!$BE$15:$BE$18</c:f>
              <c:numCache>
                <c:formatCode>0.0000</c:formatCode>
                <c:ptCount val="4"/>
                <c:pt idx="0">
                  <c:v>0.14714775452315793</c:v>
                </c:pt>
                <c:pt idx="1">
                  <c:v>7.2808077463073398E-2</c:v>
                </c:pt>
                <c:pt idx="2">
                  <c:v>1.180891437119052</c:v>
                </c:pt>
                <c:pt idx="3">
                  <c:v>0.93157954731129056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1971584"/>
        <c:axId val="90237184"/>
      </c:barChart>
      <c:catAx>
        <c:axId val="9197158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800"/>
                </a:pPr>
                <a:r>
                  <a:rPr lang="en-US" sz="1800"/>
                  <a:t>Sugars</a:t>
                </a:r>
              </a:p>
            </c:rich>
          </c:tx>
          <c:layout/>
          <c:overlay val="0"/>
        </c:title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90237184"/>
        <c:crosses val="autoZero"/>
        <c:auto val="1"/>
        <c:lblAlgn val="ctr"/>
        <c:lblOffset val="100"/>
        <c:noMultiLvlLbl val="0"/>
      </c:catAx>
      <c:valAx>
        <c:axId val="90237184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1800"/>
                </a:pPr>
                <a:r>
                  <a:rPr lang="en-US" sz="1800"/>
                  <a:t>Concentration: mol/lit</a:t>
                </a:r>
              </a:p>
            </c:rich>
          </c:tx>
          <c:layout/>
          <c:overlay val="0"/>
        </c:title>
        <c:numFmt formatCode="0.000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9197158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7630759847965058"/>
          <c:y val="6.4430956547098295E-2"/>
          <c:w val="0.19602988423127607"/>
          <c:h val="0.16743438320209975"/>
        </c:manualLayout>
      </c:layout>
      <c:overlay val="1"/>
      <c:txPr>
        <a:bodyPr/>
        <a:lstStyle/>
        <a:p>
          <a:pPr>
            <a:defRPr sz="1200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v>Required Energy</c:v>
          </c:tx>
          <c:spPr>
            <a:solidFill>
              <a:schemeClr val="accent5">
                <a:lumMod val="75000"/>
              </a:schemeClr>
            </a:solidFill>
          </c:spPr>
          <c:invertIfNegative val="0"/>
          <c:cat>
            <c:strRef>
              <c:f>'[Chart in Microsoft PowerPoint]Sheet1'!$B$30:$B$31</c:f>
              <c:strCache>
                <c:ptCount val="2"/>
                <c:pt idx="0">
                  <c:v>Option 1</c:v>
                </c:pt>
                <c:pt idx="1">
                  <c:v>Option 2</c:v>
                </c:pt>
              </c:strCache>
            </c:strRef>
          </c:cat>
          <c:val>
            <c:numRef>
              <c:f>'[Chart in Microsoft PowerPoint]Sheet1'!$C$30:$C$31</c:f>
              <c:numCache>
                <c:formatCode>General</c:formatCode>
                <c:ptCount val="2"/>
                <c:pt idx="0">
                  <c:v>813</c:v>
                </c:pt>
                <c:pt idx="1">
                  <c:v>136.69999999999999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2621824"/>
        <c:axId val="90240064"/>
      </c:barChart>
      <c:catAx>
        <c:axId val="92621824"/>
        <c:scaling>
          <c:orientation val="minMax"/>
        </c:scaling>
        <c:delete val="0"/>
        <c:axPos val="b"/>
        <c:majorTickMark val="none"/>
        <c:minorTickMark val="none"/>
        <c:tickLblPos val="nextTo"/>
        <c:crossAx val="90240064"/>
        <c:crosses val="autoZero"/>
        <c:auto val="1"/>
        <c:lblAlgn val="ctr"/>
        <c:lblOffset val="100"/>
        <c:noMultiLvlLbl val="0"/>
      </c:catAx>
      <c:valAx>
        <c:axId val="90240064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Required</a:t>
                </a:r>
                <a:r>
                  <a:rPr lang="en-US" baseline="0" dirty="0">
                    <a:latin typeface="Times New Roman" pitchFamily="18" charset="0"/>
                    <a:cs typeface="Times New Roman" pitchFamily="18" charset="0"/>
                  </a:rPr>
                  <a:t> Energy (kW)</a:t>
                </a:r>
                <a:endParaRPr lang="en-US" dirty="0">
                  <a:latin typeface="Times New Roman" pitchFamily="18" charset="0"/>
                  <a:cs typeface="Times New Roman" pitchFamily="18" charset="0"/>
                </a:endParaRPr>
              </a:p>
            </c:rich>
          </c:tx>
          <c:layout>
            <c:manualLayout>
              <c:xMode val="edge"/>
              <c:yMode val="edge"/>
              <c:x val="1.6393442622950821E-2"/>
              <c:y val="0.33533452636602262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9262182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Payback Period Comparison</a:t>
            </a:r>
          </a:p>
        </c:rich>
      </c:tx>
      <c:layout/>
      <c:overlay val="1"/>
    </c:title>
    <c:autoTitleDeleted val="0"/>
    <c:plotArea>
      <c:layout>
        <c:manualLayout>
          <c:layoutTarget val="inner"/>
          <c:xMode val="edge"/>
          <c:yMode val="edge"/>
          <c:x val="0.10782273369674944"/>
          <c:y val="0.12764247802998635"/>
          <c:w val="0.86693498889561882"/>
          <c:h val="0.706650455667775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'55 vs 70'!$B$6</c:f>
              <c:strCache>
                <c:ptCount val="1"/>
                <c:pt idx="0">
                  <c:v>55°C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invertIfNegative val="0"/>
          <c:cat>
            <c:strLit>
              <c:ptCount val="1"/>
              <c:pt idx="0">
                <c:v>Pay Back Period</c:v>
              </c:pt>
            </c:strLit>
          </c:cat>
          <c:val>
            <c:numRef>
              <c:f>'55 vs 70'!$C$6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</c:ser>
        <c:ser>
          <c:idx val="1"/>
          <c:order val="1"/>
          <c:tx>
            <c:strRef>
              <c:f>'55 vs 70'!$B$7</c:f>
              <c:strCache>
                <c:ptCount val="1"/>
                <c:pt idx="0">
                  <c:v>70°C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</c:spPr>
          <c:invertIfNegative val="0"/>
          <c:cat>
            <c:strLit>
              <c:ptCount val="1"/>
              <c:pt idx="0">
                <c:v>Pay Back Period</c:v>
              </c:pt>
            </c:strLit>
          </c:cat>
          <c:val>
            <c:numRef>
              <c:f>'55 vs 70'!$C$7</c:f>
              <c:numCache>
                <c:formatCode>General</c:formatCode>
                <c:ptCount val="1"/>
                <c:pt idx="0">
                  <c:v>2.5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3316096"/>
        <c:axId val="71623232"/>
      </c:barChart>
      <c:catAx>
        <c:axId val="9331609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en-US"/>
          </a:p>
        </c:txPr>
        <c:crossAx val="71623232"/>
        <c:crosses val="autoZero"/>
        <c:auto val="1"/>
        <c:lblAlgn val="ctr"/>
        <c:lblOffset val="100"/>
        <c:noMultiLvlLbl val="0"/>
      </c:catAx>
      <c:valAx>
        <c:axId val="71623232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200">
                    <a:latin typeface="Times New Roman" pitchFamily="18" charset="0"/>
                    <a:cs typeface="Times New Roman" pitchFamily="18" charset="0"/>
                  </a:defRPr>
                </a:pPr>
                <a:r>
                  <a:rPr lang="en-US" sz="1200">
                    <a:latin typeface="Times New Roman" pitchFamily="18" charset="0"/>
                    <a:cs typeface="Times New Roman" pitchFamily="18" charset="0"/>
                  </a:rPr>
                  <a:t>Years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endParaRPr lang="en-US"/>
          </a:p>
        </c:txPr>
        <c:crossAx val="93316096"/>
        <c:crosses val="autoZero"/>
        <c:crossBetween val="between"/>
      </c:valAx>
      <c:spPr>
        <a:ln>
          <a:solidFill>
            <a:schemeClr val="tx1"/>
          </a:solidFill>
        </a:ln>
      </c:spPr>
    </c:plotArea>
    <c:legend>
      <c:legendPos val="r"/>
      <c:layout>
        <c:manualLayout>
          <c:xMode val="edge"/>
          <c:yMode val="edge"/>
          <c:x val="0.39783464566929128"/>
          <c:y val="0.93003965172744663"/>
          <c:w val="0.26626791843327274"/>
          <c:h val="5.2104182879292901E-2"/>
        </c:manualLayout>
      </c:layout>
      <c:overlay val="0"/>
      <c:txPr>
        <a:bodyPr/>
        <a:lstStyle/>
        <a:p>
          <a:pPr>
            <a:defRPr sz="1200">
              <a:latin typeface="Times New Roman" pitchFamily="18" charset="0"/>
              <a:cs typeface="Times New Roman" pitchFamily="18" charset="0"/>
            </a:defRPr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r>
              <a:rPr lang="en-US">
                <a:latin typeface="Times New Roman" pitchFamily="18" charset="0"/>
                <a:cs typeface="Times New Roman" pitchFamily="18" charset="0"/>
              </a:rPr>
              <a:t>Total Net Profit</a:t>
            </a:r>
            <a:r>
              <a:rPr lang="en-US" baseline="0">
                <a:latin typeface="Times New Roman" pitchFamily="18" charset="0"/>
                <a:cs typeface="Times New Roman" pitchFamily="18" charset="0"/>
              </a:rPr>
              <a:t> Over 10 Years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3486326488728759"/>
          <c:y val="6.0988369692795738E-2"/>
        </c:manualLayout>
      </c:layout>
      <c:overlay val="1"/>
    </c:title>
    <c:autoTitleDeleted val="0"/>
    <c:plotArea>
      <c:layout>
        <c:manualLayout>
          <c:layoutTarget val="inner"/>
          <c:xMode val="edge"/>
          <c:yMode val="edge"/>
          <c:x val="0.1291550598550846"/>
          <c:y val="0.16837821751372964"/>
          <c:w val="0.80813745518909774"/>
          <c:h val="0.649148799526684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'55 vs 70'!$B$6</c:f>
              <c:strCache>
                <c:ptCount val="1"/>
                <c:pt idx="0">
                  <c:v>55°C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invertIfNegative val="0"/>
          <c:cat>
            <c:strRef>
              <c:f>'55 vs 70'!$L$30</c:f>
              <c:strCache>
                <c:ptCount val="1"/>
                <c:pt idx="0">
                  <c:v>10 Year Total Net Profit</c:v>
                </c:pt>
              </c:strCache>
            </c:strRef>
          </c:cat>
          <c:val>
            <c:numRef>
              <c:f>'55 vs 70'!$D$6</c:f>
              <c:numCache>
                <c:formatCode>General</c:formatCode>
                <c:ptCount val="1"/>
                <c:pt idx="0">
                  <c:v>1.33</c:v>
                </c:pt>
              </c:numCache>
            </c:numRef>
          </c:val>
        </c:ser>
        <c:ser>
          <c:idx val="1"/>
          <c:order val="1"/>
          <c:tx>
            <c:strRef>
              <c:f>'55 vs 70'!$B$7</c:f>
              <c:strCache>
                <c:ptCount val="1"/>
                <c:pt idx="0">
                  <c:v>70°C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</c:spPr>
          <c:invertIfNegative val="0"/>
          <c:cat>
            <c:strRef>
              <c:f>'55 vs 70'!$L$30</c:f>
              <c:strCache>
                <c:ptCount val="1"/>
                <c:pt idx="0">
                  <c:v>10 Year Total Net Profit</c:v>
                </c:pt>
              </c:strCache>
            </c:strRef>
          </c:cat>
          <c:val>
            <c:numRef>
              <c:f>'55 vs 70'!$D$7</c:f>
              <c:numCache>
                <c:formatCode>General</c:formatCode>
                <c:ptCount val="1"/>
                <c:pt idx="0">
                  <c:v>5.79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3316608"/>
        <c:axId val="71624960"/>
      </c:barChart>
      <c:catAx>
        <c:axId val="9331660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en-US"/>
          </a:p>
        </c:txPr>
        <c:crossAx val="71624960"/>
        <c:crosses val="autoZero"/>
        <c:auto val="1"/>
        <c:lblAlgn val="ctr"/>
        <c:lblOffset val="100"/>
        <c:noMultiLvlLbl val="0"/>
      </c:catAx>
      <c:valAx>
        <c:axId val="71624960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200">
                    <a:latin typeface="Times New Roman" pitchFamily="18" charset="0"/>
                    <a:cs typeface="Times New Roman" pitchFamily="18" charset="0"/>
                  </a:defRPr>
                </a:pPr>
                <a:r>
                  <a:rPr lang="en-US" sz="1200" dirty="0">
                    <a:latin typeface="Times New Roman" pitchFamily="18" charset="0"/>
                    <a:cs typeface="Times New Roman" pitchFamily="18" charset="0"/>
                  </a:rPr>
                  <a:t>Profit</a:t>
                </a:r>
                <a:r>
                  <a:rPr lang="en-US" sz="1200" baseline="0" dirty="0">
                    <a:latin typeface="Times New Roman" pitchFamily="18" charset="0"/>
                    <a:cs typeface="Times New Roman" pitchFamily="18" charset="0"/>
                  </a:rPr>
                  <a:t> ($ Millions)</a:t>
                </a:r>
                <a:endParaRPr lang="en-US" sz="1200" dirty="0">
                  <a:latin typeface="Times New Roman" pitchFamily="18" charset="0"/>
                  <a:cs typeface="Times New Roman" pitchFamily="18" charset="0"/>
                </a:endParaRPr>
              </a:p>
            </c:rich>
          </c:tx>
          <c:layout>
            <c:manualLayout>
              <c:xMode val="edge"/>
              <c:yMode val="edge"/>
              <c:x val="1.5926569630657059E-2"/>
              <c:y val="0.27918013975834965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endParaRPr lang="en-US"/>
          </a:p>
        </c:txPr>
        <c:crossAx val="93316608"/>
        <c:crosses val="autoZero"/>
        <c:crossBetween val="between"/>
      </c:valAx>
      <c:spPr>
        <a:ln>
          <a:solidFill>
            <a:schemeClr val="tx1"/>
          </a:solidFill>
        </a:ln>
      </c:spPr>
    </c:plotArea>
    <c:legend>
      <c:legendPos val="r"/>
      <c:layout>
        <c:manualLayout>
          <c:xMode val="edge"/>
          <c:yMode val="edge"/>
          <c:x val="0.37187511324398065"/>
          <c:y val="0.9038317240028042"/>
          <c:w val="0.26257590582242307"/>
          <c:h val="7.5941847575302715E-2"/>
        </c:manualLayout>
      </c:layout>
      <c:overlay val="0"/>
      <c:txPr>
        <a:bodyPr/>
        <a:lstStyle/>
        <a:p>
          <a:pPr>
            <a:defRPr sz="1200">
              <a:latin typeface="Times New Roman" pitchFamily="18" charset="0"/>
              <a:cs typeface="Times New Roman" pitchFamily="18" charset="0"/>
            </a:defRPr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Net</a:t>
            </a:r>
            <a:r>
              <a:rPr lang="en-US" baseline="0" dirty="0" smtClean="0">
                <a:latin typeface="Times New Roman" pitchFamily="18" charset="0"/>
                <a:cs typeface="Times New Roman" pitchFamily="18" charset="0"/>
              </a:rPr>
              <a:t> 10 Year Profit and Pay Back Period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c:rich>
      </c:tx>
      <c:layout/>
      <c:overlay val="1"/>
    </c:title>
    <c:autoTitleDeleted val="0"/>
    <c:plotArea>
      <c:layout>
        <c:manualLayout>
          <c:layoutTarget val="inner"/>
          <c:xMode val="edge"/>
          <c:yMode val="edge"/>
          <c:x val="0.11909291338582677"/>
          <c:y val="0.10141077458379034"/>
          <c:w val="0.78215240594925639"/>
          <c:h val="0.7738827043171328"/>
        </c:manualLayout>
      </c:layout>
      <c:scatterChart>
        <c:scatterStyle val="lineMarker"/>
        <c:varyColors val="0"/>
        <c:ser>
          <c:idx val="0"/>
          <c:order val="0"/>
          <c:tx>
            <c:v>Years</c:v>
          </c:tx>
          <c:xVal>
            <c:numRef>
              <c:f>Sheet1!$B$39:$B$47</c:f>
              <c:numCache>
                <c:formatCode>General</c:formatCode>
                <c:ptCount val="9"/>
                <c:pt idx="0">
                  <c:v>60</c:v>
                </c:pt>
                <c:pt idx="1">
                  <c:v>65</c:v>
                </c:pt>
                <c:pt idx="2">
                  <c:v>70</c:v>
                </c:pt>
                <c:pt idx="3">
                  <c:v>75</c:v>
                </c:pt>
                <c:pt idx="4">
                  <c:v>80</c:v>
                </c:pt>
                <c:pt idx="5">
                  <c:v>85</c:v>
                </c:pt>
                <c:pt idx="6">
                  <c:v>90</c:v>
                </c:pt>
                <c:pt idx="7">
                  <c:v>95</c:v>
                </c:pt>
                <c:pt idx="8">
                  <c:v>100</c:v>
                </c:pt>
              </c:numCache>
            </c:numRef>
          </c:xVal>
          <c:yVal>
            <c:numRef>
              <c:f>Sheet1!$C$39:$C$47</c:f>
              <c:numCache>
                <c:formatCode>General</c:formatCode>
                <c:ptCount val="9"/>
                <c:pt idx="0">
                  <c:v>36.299999999999997</c:v>
                </c:pt>
                <c:pt idx="1">
                  <c:v>10.5</c:v>
                </c:pt>
                <c:pt idx="2">
                  <c:v>7.2</c:v>
                </c:pt>
                <c:pt idx="3">
                  <c:v>5.5</c:v>
                </c:pt>
                <c:pt idx="4">
                  <c:v>4.4000000000000004</c:v>
                </c:pt>
                <c:pt idx="5">
                  <c:v>3.7</c:v>
                </c:pt>
                <c:pt idx="6">
                  <c:v>3.2</c:v>
                </c:pt>
                <c:pt idx="7">
                  <c:v>2.8</c:v>
                </c:pt>
                <c:pt idx="8">
                  <c:v>2.5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1627840"/>
        <c:axId val="71628416"/>
      </c:scatterChart>
      <c:scatterChart>
        <c:scatterStyle val="lineMarker"/>
        <c:varyColors val="0"/>
        <c:ser>
          <c:idx val="1"/>
          <c:order val="1"/>
          <c:tx>
            <c:v>Profit</c:v>
          </c:tx>
          <c:xVal>
            <c:numRef>
              <c:f>Sheet1!$B$37:$B$47</c:f>
              <c:numCache>
                <c:formatCode>General</c:formatCode>
                <c:ptCount val="11"/>
                <c:pt idx="0">
                  <c:v>50</c:v>
                </c:pt>
                <c:pt idx="1">
                  <c:v>55</c:v>
                </c:pt>
                <c:pt idx="2">
                  <c:v>60</c:v>
                </c:pt>
                <c:pt idx="3">
                  <c:v>65</c:v>
                </c:pt>
                <c:pt idx="4">
                  <c:v>70</c:v>
                </c:pt>
                <c:pt idx="5">
                  <c:v>75</c:v>
                </c:pt>
                <c:pt idx="6">
                  <c:v>80</c:v>
                </c:pt>
                <c:pt idx="7">
                  <c:v>85</c:v>
                </c:pt>
                <c:pt idx="8">
                  <c:v>90</c:v>
                </c:pt>
                <c:pt idx="9">
                  <c:v>95</c:v>
                </c:pt>
                <c:pt idx="10">
                  <c:v>100</c:v>
                </c:pt>
              </c:numCache>
            </c:numRef>
          </c:xVal>
          <c:yVal>
            <c:numRef>
              <c:f>Sheet1!$D$37:$D$47</c:f>
              <c:numCache>
                <c:formatCode>General</c:formatCode>
                <c:ptCount val="11"/>
                <c:pt idx="0">
                  <c:v>-3.33</c:v>
                </c:pt>
                <c:pt idx="1">
                  <c:v>-2.1</c:v>
                </c:pt>
                <c:pt idx="2">
                  <c:v>-1.01</c:v>
                </c:pt>
                <c:pt idx="3">
                  <c:v>-0.09</c:v>
                </c:pt>
                <c:pt idx="4">
                  <c:v>0.78</c:v>
                </c:pt>
                <c:pt idx="5">
                  <c:v>1.64</c:v>
                </c:pt>
                <c:pt idx="6">
                  <c:v>2.4900000000000002</c:v>
                </c:pt>
                <c:pt idx="7">
                  <c:v>3.32</c:v>
                </c:pt>
                <c:pt idx="8">
                  <c:v>4.1399999999999997</c:v>
                </c:pt>
                <c:pt idx="9">
                  <c:v>4.96</c:v>
                </c:pt>
                <c:pt idx="10">
                  <c:v>5.79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1629568"/>
        <c:axId val="71628992"/>
      </c:scatterChart>
      <c:valAx>
        <c:axId val="71627840"/>
        <c:scaling>
          <c:orientation val="minMax"/>
          <c:max val="100"/>
          <c:min val="45"/>
        </c:scaling>
        <c:delete val="0"/>
        <c:axPos val="b"/>
        <c:title>
          <c:tx>
            <c:rich>
              <a:bodyPr/>
              <a:lstStyle/>
              <a:p>
                <a:pPr>
                  <a:defRPr sz="1500">
                    <a:latin typeface="Times New Roman" pitchFamily="18" charset="0"/>
                    <a:cs typeface="Times New Roman" pitchFamily="18" charset="0"/>
                  </a:defRPr>
                </a:pPr>
                <a:r>
                  <a:rPr lang="en-US" sz="1500">
                    <a:latin typeface="Times New Roman" pitchFamily="18" charset="0"/>
                    <a:cs typeface="Times New Roman" pitchFamily="18" charset="0"/>
                  </a:rPr>
                  <a:t>%  Products</a:t>
                </a:r>
                <a:r>
                  <a:rPr lang="en-US" sz="1500" baseline="0">
                    <a:latin typeface="Times New Roman" pitchFamily="18" charset="0"/>
                    <a:cs typeface="Times New Roman" pitchFamily="18" charset="0"/>
                  </a:rPr>
                  <a:t> Sold</a:t>
                </a:r>
                <a:endParaRPr lang="en-US" sz="1500">
                  <a:latin typeface="Times New Roman" pitchFamily="18" charset="0"/>
                  <a:cs typeface="Times New Roman" pitchFamily="18" charset="0"/>
                </a:endParaRPr>
              </a:p>
            </c:rich>
          </c:tx>
          <c:layout>
            <c:manualLayout>
              <c:xMode val="edge"/>
              <c:yMode val="edge"/>
              <c:x val="0.40023044619422571"/>
              <c:y val="0.94376377952755908"/>
            </c:manualLayout>
          </c:layout>
          <c:overlay val="0"/>
        </c:title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500">
                <a:latin typeface="Times New Roman" pitchFamily="18" charset="0"/>
                <a:cs typeface="Times New Roman" pitchFamily="18" charset="0"/>
              </a:defRPr>
            </a:pPr>
            <a:endParaRPr lang="en-US"/>
          </a:p>
        </c:txPr>
        <c:crossAx val="71628416"/>
        <c:crosses val="autoZero"/>
        <c:crossBetween val="midCat"/>
        <c:majorUnit val="5"/>
      </c:valAx>
      <c:valAx>
        <c:axId val="71628416"/>
        <c:scaling>
          <c:orientation val="minMax"/>
        </c:scaling>
        <c:delete val="0"/>
        <c:axPos val="l"/>
        <c:title>
          <c:tx>
            <c:rich>
              <a:bodyPr/>
              <a:lstStyle/>
              <a:p>
                <a:pPr>
                  <a:defRPr sz="1500"/>
                </a:pPr>
                <a:r>
                  <a:rPr lang="en-US" sz="1500" dirty="0" smtClean="0">
                    <a:latin typeface="Times New Roman" pitchFamily="18" charset="0"/>
                    <a:cs typeface="Times New Roman" pitchFamily="18" charset="0"/>
                  </a:rPr>
                  <a:t>Payback Period</a:t>
                </a:r>
                <a:r>
                  <a:rPr lang="en-US" sz="1500" baseline="0" dirty="0" smtClean="0">
                    <a:latin typeface="Times New Roman" pitchFamily="18" charset="0"/>
                    <a:cs typeface="Times New Roman" pitchFamily="18" charset="0"/>
                  </a:rPr>
                  <a:t> (</a:t>
                </a:r>
                <a:r>
                  <a:rPr lang="en-US" sz="1500" dirty="0" smtClean="0">
                    <a:latin typeface="Times New Roman" pitchFamily="18" charset="0"/>
                    <a:cs typeface="Times New Roman" pitchFamily="18" charset="0"/>
                  </a:rPr>
                  <a:t>Years)</a:t>
                </a:r>
              </a:p>
            </c:rich>
          </c:tx>
          <c:layout>
            <c:manualLayout>
              <c:xMode val="edge"/>
              <c:yMode val="edge"/>
              <c:x val="5.6775153105861776E-3"/>
              <c:y val="0.29594794400699914"/>
            </c:manualLayout>
          </c:layout>
          <c:overlay val="0"/>
        </c:title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500">
                <a:latin typeface="Times New Roman" pitchFamily="18" charset="0"/>
                <a:cs typeface="Times New Roman" pitchFamily="18" charset="0"/>
              </a:defRPr>
            </a:pPr>
            <a:endParaRPr lang="en-US"/>
          </a:p>
        </c:txPr>
        <c:crossAx val="71627840"/>
        <c:crosses val="autoZero"/>
        <c:crossBetween val="midCat"/>
      </c:valAx>
      <c:valAx>
        <c:axId val="71628992"/>
        <c:scaling>
          <c:orientation val="minMax"/>
        </c:scaling>
        <c:delete val="0"/>
        <c:axPos val="r"/>
        <c:title>
          <c:tx>
            <c:rich>
              <a:bodyPr rot="-5400000" vert="horz"/>
              <a:lstStyle/>
              <a:p>
                <a:pPr>
                  <a:defRPr sz="1500"/>
                </a:pPr>
                <a:r>
                  <a:rPr lang="en-US" sz="1500">
                    <a:latin typeface="Times New Roman" pitchFamily="18" charset="0"/>
                    <a:cs typeface="Times New Roman" pitchFamily="18" charset="0"/>
                  </a:rPr>
                  <a:t>Net</a:t>
                </a:r>
                <a:r>
                  <a:rPr lang="en-US" sz="1500" baseline="0">
                    <a:latin typeface="Times New Roman" pitchFamily="18" charset="0"/>
                    <a:cs typeface="Times New Roman" pitchFamily="18" charset="0"/>
                  </a:rPr>
                  <a:t> Profit over 10 Years ($ Millions)</a:t>
                </a:r>
                <a:endParaRPr lang="en-US" sz="1500">
                  <a:latin typeface="Times New Roman" pitchFamily="18" charset="0"/>
                  <a:cs typeface="Times New Roman" pitchFamily="18" charset="0"/>
                </a:endParaRP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500">
                <a:latin typeface="Times New Roman" pitchFamily="18" charset="0"/>
                <a:cs typeface="Times New Roman" pitchFamily="18" charset="0"/>
              </a:defRPr>
            </a:pPr>
            <a:endParaRPr lang="en-US"/>
          </a:p>
        </c:txPr>
        <c:crossAx val="71629568"/>
        <c:crosses val="max"/>
        <c:crossBetween val="midCat"/>
      </c:valAx>
      <c:valAx>
        <c:axId val="7162956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71628992"/>
        <c:crosses val="autoZero"/>
        <c:crossBetween val="midCat"/>
      </c:valAx>
      <c:spPr>
        <a:ln>
          <a:solidFill>
            <a:schemeClr val="tx1"/>
          </a:solidFill>
        </a:ln>
      </c:spPr>
    </c:plotArea>
    <c:legend>
      <c:legendPos val="r"/>
      <c:layout>
        <c:manualLayout>
          <c:xMode val="edge"/>
          <c:yMode val="edge"/>
          <c:x val="0.13076237970253718"/>
          <c:y val="0.13451749781277339"/>
          <c:w val="0.14120035494411187"/>
          <c:h val="0.18632135174084671"/>
        </c:manualLayout>
      </c:layout>
      <c:overlay val="0"/>
      <c:txPr>
        <a:bodyPr/>
        <a:lstStyle/>
        <a:p>
          <a:pPr>
            <a:defRPr sz="1200">
              <a:latin typeface="Times New Roman" pitchFamily="18" charset="0"/>
              <a:cs typeface="Times New Roman" pitchFamily="18" charset="0"/>
            </a:defRPr>
          </a:pPr>
          <a:endParaRPr lang="en-US"/>
        </a:p>
      </c:txPr>
    </c:legend>
    <c:plotVisOnly val="1"/>
    <c:dispBlanksAs val="gap"/>
    <c:showDLblsOverMax val="0"/>
  </c:chart>
  <c:spPr>
    <a:ln>
      <a:solidFill>
        <a:schemeClr val="tx1"/>
      </a:solidFill>
    </a:ln>
  </c:sp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0.4009</cdr:x>
      <cdr:y>0.38254</cdr:y>
    </cdr:from>
    <cdr:to>
      <cdr:x>0.53178</cdr:x>
      <cdr:y>0.3917</cdr:y>
    </cdr:to>
    <cdr:cxnSp macro="">
      <cdr:nvCxnSpPr>
        <cdr:cNvPr id="3" name="Straight Connector 2"/>
        <cdr:cNvCxnSpPr/>
      </cdr:nvCxnSpPr>
      <cdr:spPr>
        <a:xfrm xmlns:a="http://schemas.openxmlformats.org/drawingml/2006/main" flipV="1">
          <a:off x="3085385" y="1690688"/>
          <a:ext cx="1007269" cy="40482"/>
        </a:xfrm>
        <a:prstGeom xmlns:a="http://schemas.openxmlformats.org/drawingml/2006/main" prst="line">
          <a:avLst/>
        </a:prstGeom>
        <a:ln xmlns:a="http://schemas.openxmlformats.org/drawingml/2006/main" w="22225">
          <a:solidFill>
            <a:srgbClr val="6DBCD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0.5273</cdr:x>
      <cdr:y>0.31034</cdr:y>
    </cdr:from>
    <cdr:to>
      <cdr:x>0.65941</cdr:x>
      <cdr:y>0.38251</cdr:y>
    </cdr:to>
    <cdr:cxnSp macro="">
      <cdr:nvCxnSpPr>
        <cdr:cNvPr id="6" name="Straight Connector 5"/>
        <cdr:cNvCxnSpPr/>
      </cdr:nvCxnSpPr>
      <cdr:spPr>
        <a:xfrm xmlns:a="http://schemas.openxmlformats.org/drawingml/2006/main" flipV="1">
          <a:off x="4058205" y="1371600"/>
          <a:ext cx="1016715" cy="318930"/>
        </a:xfrm>
        <a:prstGeom xmlns:a="http://schemas.openxmlformats.org/drawingml/2006/main" prst="line">
          <a:avLst/>
        </a:prstGeom>
        <a:ln xmlns:a="http://schemas.openxmlformats.org/drawingml/2006/main" w="22225">
          <a:solidFill>
            <a:srgbClr val="6DBCD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0.39958</cdr:x>
      <cdr:y>0.44113</cdr:y>
    </cdr:from>
    <cdr:to>
      <cdr:x>0.53168</cdr:x>
      <cdr:y>0.44483</cdr:y>
    </cdr:to>
    <cdr:cxnSp macro="">
      <cdr:nvCxnSpPr>
        <cdr:cNvPr id="8" name="Straight Connector 7"/>
        <cdr:cNvCxnSpPr/>
      </cdr:nvCxnSpPr>
      <cdr:spPr>
        <a:xfrm xmlns:a="http://schemas.openxmlformats.org/drawingml/2006/main">
          <a:off x="3075225" y="1949610"/>
          <a:ext cx="1016715" cy="16350"/>
        </a:xfrm>
        <a:prstGeom xmlns:a="http://schemas.openxmlformats.org/drawingml/2006/main" prst="line">
          <a:avLst/>
        </a:prstGeom>
        <a:ln xmlns:a="http://schemas.openxmlformats.org/drawingml/2006/main" w="22225">
          <a:solidFill>
            <a:schemeClr val="accent2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0.20123</cdr:x>
      <cdr:y>0.65172</cdr:y>
    </cdr:from>
    <cdr:to>
      <cdr:x>0.33168</cdr:x>
      <cdr:y>0.77159</cdr:y>
    </cdr:to>
    <cdr:cxnSp macro="">
      <cdr:nvCxnSpPr>
        <cdr:cNvPr id="10" name="Straight Connector 9"/>
        <cdr:cNvCxnSpPr/>
      </cdr:nvCxnSpPr>
      <cdr:spPr>
        <a:xfrm xmlns:a="http://schemas.openxmlformats.org/drawingml/2006/main" flipV="1">
          <a:off x="1548685" y="2880360"/>
          <a:ext cx="1004015" cy="529750"/>
        </a:xfrm>
        <a:prstGeom xmlns:a="http://schemas.openxmlformats.org/drawingml/2006/main" prst="line">
          <a:avLst/>
        </a:prstGeom>
        <a:ln xmlns:a="http://schemas.openxmlformats.org/drawingml/2006/main" w="26670">
          <a:solidFill>
            <a:schemeClr val="accent2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0.40198</cdr:x>
      <cdr:y>0.71897</cdr:y>
    </cdr:from>
    <cdr:to>
      <cdr:x>0.53069</cdr:x>
      <cdr:y>0.74655</cdr:y>
    </cdr:to>
    <cdr:cxnSp macro="">
      <cdr:nvCxnSpPr>
        <cdr:cNvPr id="12" name="Straight Connector 11"/>
        <cdr:cNvCxnSpPr/>
      </cdr:nvCxnSpPr>
      <cdr:spPr>
        <a:xfrm xmlns:a="http://schemas.openxmlformats.org/drawingml/2006/main">
          <a:off x="3093720" y="3177540"/>
          <a:ext cx="990600" cy="121920"/>
        </a:xfrm>
        <a:prstGeom xmlns:a="http://schemas.openxmlformats.org/drawingml/2006/main" prst="line">
          <a:avLst/>
        </a:prstGeom>
        <a:ln xmlns:a="http://schemas.openxmlformats.org/drawingml/2006/main" w="22225">
          <a:solidFill>
            <a:schemeClr val="accent6">
              <a:lumMod val="75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0.59628</cdr:x>
      <cdr:y>0.66297</cdr:y>
    </cdr:from>
    <cdr:to>
      <cdr:x>0.72079</cdr:x>
      <cdr:y>0.6931</cdr:y>
    </cdr:to>
    <cdr:cxnSp macro="">
      <cdr:nvCxnSpPr>
        <cdr:cNvPr id="15" name="Straight Connector 14"/>
        <cdr:cNvCxnSpPr/>
      </cdr:nvCxnSpPr>
      <cdr:spPr>
        <a:xfrm xmlns:a="http://schemas.openxmlformats.org/drawingml/2006/main">
          <a:off x="4589065" y="2930050"/>
          <a:ext cx="958295" cy="133190"/>
        </a:xfrm>
        <a:prstGeom xmlns:a="http://schemas.openxmlformats.org/drawingml/2006/main" prst="line">
          <a:avLst/>
        </a:prstGeom>
        <a:ln xmlns:a="http://schemas.openxmlformats.org/drawingml/2006/main" w="22225">
          <a:solidFill>
            <a:srgbClr val="00B05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0.72466</cdr:x>
      <cdr:y>0.64828</cdr:y>
    </cdr:from>
    <cdr:to>
      <cdr:x>0.9198</cdr:x>
      <cdr:y>0.69343</cdr:y>
    </cdr:to>
    <cdr:cxnSp macro="">
      <cdr:nvCxnSpPr>
        <cdr:cNvPr id="17" name="Straight Connector 16"/>
        <cdr:cNvCxnSpPr/>
      </cdr:nvCxnSpPr>
      <cdr:spPr>
        <a:xfrm xmlns:a="http://schemas.openxmlformats.org/drawingml/2006/main" flipV="1">
          <a:off x="5577125" y="2865120"/>
          <a:ext cx="1501855" cy="199550"/>
        </a:xfrm>
        <a:prstGeom xmlns:a="http://schemas.openxmlformats.org/drawingml/2006/main" prst="line">
          <a:avLst/>
        </a:prstGeom>
        <a:ln xmlns:a="http://schemas.openxmlformats.org/drawingml/2006/main" w="22225">
          <a:solidFill>
            <a:srgbClr val="00B05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0.2702</cdr:x>
      <cdr:y>0.78276</cdr:y>
    </cdr:from>
    <cdr:to>
      <cdr:x>0.39703</cdr:x>
      <cdr:y>0.78998</cdr:y>
    </cdr:to>
    <cdr:cxnSp macro="">
      <cdr:nvCxnSpPr>
        <cdr:cNvPr id="19" name="Straight Connector 18"/>
        <cdr:cNvCxnSpPr/>
      </cdr:nvCxnSpPr>
      <cdr:spPr>
        <a:xfrm xmlns:a="http://schemas.openxmlformats.org/drawingml/2006/main" flipV="1">
          <a:off x="2079545" y="3459480"/>
          <a:ext cx="976075" cy="31910"/>
        </a:xfrm>
        <a:prstGeom xmlns:a="http://schemas.openxmlformats.org/drawingml/2006/main" prst="line">
          <a:avLst/>
        </a:prstGeom>
        <a:ln xmlns:a="http://schemas.openxmlformats.org/drawingml/2006/main" w="22225">
          <a:solidFill>
            <a:schemeClr val="accent4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0.39085</cdr:x>
      <cdr:y>0.77241</cdr:y>
    </cdr:from>
    <cdr:to>
      <cdr:x>0.5297</cdr:x>
      <cdr:y>0.78251</cdr:y>
    </cdr:to>
    <cdr:cxnSp macro="">
      <cdr:nvCxnSpPr>
        <cdr:cNvPr id="21" name="Straight Connector 20"/>
        <cdr:cNvCxnSpPr/>
      </cdr:nvCxnSpPr>
      <cdr:spPr>
        <a:xfrm xmlns:a="http://schemas.openxmlformats.org/drawingml/2006/main" flipV="1">
          <a:off x="3008096" y="3413760"/>
          <a:ext cx="1068604" cy="44610"/>
        </a:xfrm>
        <a:prstGeom xmlns:a="http://schemas.openxmlformats.org/drawingml/2006/main" prst="line">
          <a:avLst/>
        </a:prstGeom>
        <a:ln xmlns:a="http://schemas.openxmlformats.org/drawingml/2006/main" w="22225">
          <a:solidFill>
            <a:schemeClr val="accent4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0.78557</cdr:x>
      <cdr:y>0.7477</cdr:y>
    </cdr:from>
    <cdr:to>
      <cdr:x>0.92442</cdr:x>
      <cdr:y>0.75779</cdr:y>
    </cdr:to>
    <cdr:cxnSp macro="">
      <cdr:nvCxnSpPr>
        <cdr:cNvPr id="23" name="Straight Connector 22"/>
        <cdr:cNvCxnSpPr/>
      </cdr:nvCxnSpPr>
      <cdr:spPr>
        <a:xfrm xmlns:a="http://schemas.openxmlformats.org/drawingml/2006/main" flipV="1">
          <a:off x="6045936" y="3304540"/>
          <a:ext cx="1068604" cy="44610"/>
        </a:xfrm>
        <a:prstGeom xmlns:a="http://schemas.openxmlformats.org/drawingml/2006/main" prst="line">
          <a:avLst/>
        </a:prstGeom>
        <a:ln xmlns:a="http://schemas.openxmlformats.org/drawingml/2006/main" w="22225">
          <a:solidFill>
            <a:schemeClr val="accent4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0.66832</cdr:x>
      <cdr:y>0.25862</cdr:y>
    </cdr:from>
    <cdr:to>
      <cdr:x>0.79868</cdr:x>
      <cdr:y>0.35632</cdr:y>
    </cdr:to>
    <cdr:cxnSp macro="">
      <cdr:nvCxnSpPr>
        <cdr:cNvPr id="3" name="Straight Connector 2"/>
        <cdr:cNvCxnSpPr/>
      </cdr:nvCxnSpPr>
      <cdr:spPr>
        <a:xfrm xmlns:a="http://schemas.openxmlformats.org/drawingml/2006/main" flipV="1">
          <a:off x="5143500" y="1143000"/>
          <a:ext cx="1003300" cy="431800"/>
        </a:xfrm>
        <a:prstGeom xmlns:a="http://schemas.openxmlformats.org/drawingml/2006/main" prst="line">
          <a:avLst/>
        </a:prstGeom>
        <a:ln xmlns:a="http://schemas.openxmlformats.org/drawingml/2006/main" w="22225">
          <a:solidFill>
            <a:schemeClr val="tx2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0.46617</cdr:x>
      <cdr:y>0.62356</cdr:y>
    </cdr:from>
    <cdr:to>
      <cdr:x>0.59818</cdr:x>
      <cdr:y>0.66379</cdr:y>
    </cdr:to>
    <cdr:cxnSp macro="">
      <cdr:nvCxnSpPr>
        <cdr:cNvPr id="6" name="Straight Connector 5"/>
        <cdr:cNvCxnSpPr/>
      </cdr:nvCxnSpPr>
      <cdr:spPr>
        <a:xfrm xmlns:a="http://schemas.openxmlformats.org/drawingml/2006/main">
          <a:off x="3587750" y="2755900"/>
          <a:ext cx="1016000" cy="177800"/>
        </a:xfrm>
        <a:prstGeom xmlns:a="http://schemas.openxmlformats.org/drawingml/2006/main" prst="line">
          <a:avLst/>
        </a:prstGeom>
        <a:ln xmlns:a="http://schemas.openxmlformats.org/drawingml/2006/main" w="22225">
          <a:solidFill>
            <a:schemeClr val="accent2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0.67492</cdr:x>
      <cdr:y>0.59052</cdr:y>
    </cdr:from>
    <cdr:to>
      <cdr:x>0.80033</cdr:x>
      <cdr:y>0.63937</cdr:y>
    </cdr:to>
    <cdr:cxnSp macro="">
      <cdr:nvCxnSpPr>
        <cdr:cNvPr id="8" name="Straight Connector 7"/>
        <cdr:cNvCxnSpPr/>
      </cdr:nvCxnSpPr>
      <cdr:spPr>
        <a:xfrm xmlns:a="http://schemas.openxmlformats.org/drawingml/2006/main" flipV="1">
          <a:off x="5194300" y="2609850"/>
          <a:ext cx="965200" cy="215900"/>
        </a:xfrm>
        <a:prstGeom xmlns:a="http://schemas.openxmlformats.org/drawingml/2006/main" prst="line">
          <a:avLst/>
        </a:prstGeom>
        <a:ln xmlns:a="http://schemas.openxmlformats.org/drawingml/2006/main" w="22225">
          <a:solidFill>
            <a:schemeClr val="accent2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0.66749</cdr:x>
      <cdr:y>0.73563</cdr:y>
    </cdr:from>
    <cdr:to>
      <cdr:x>0.87129</cdr:x>
      <cdr:y>0.73994</cdr:y>
    </cdr:to>
    <cdr:cxnSp macro="">
      <cdr:nvCxnSpPr>
        <cdr:cNvPr id="10" name="Straight Connector 9"/>
        <cdr:cNvCxnSpPr/>
      </cdr:nvCxnSpPr>
      <cdr:spPr>
        <a:xfrm xmlns:a="http://schemas.openxmlformats.org/drawingml/2006/main">
          <a:off x="5137150" y="3251200"/>
          <a:ext cx="1568450" cy="19050"/>
        </a:xfrm>
        <a:prstGeom xmlns:a="http://schemas.openxmlformats.org/drawingml/2006/main" prst="line">
          <a:avLst/>
        </a:prstGeom>
        <a:ln xmlns:a="http://schemas.openxmlformats.org/drawingml/2006/main" w="22225">
          <a:solidFill>
            <a:srgbClr val="00B05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0.12871</cdr:x>
      <cdr:y>0.72557</cdr:y>
    </cdr:from>
    <cdr:to>
      <cdr:x>0.2632</cdr:x>
      <cdr:y>0.74138</cdr:y>
    </cdr:to>
    <cdr:cxnSp macro="">
      <cdr:nvCxnSpPr>
        <cdr:cNvPr id="12" name="Straight Connector 11"/>
        <cdr:cNvCxnSpPr/>
      </cdr:nvCxnSpPr>
      <cdr:spPr>
        <a:xfrm xmlns:a="http://schemas.openxmlformats.org/drawingml/2006/main">
          <a:off x="990600" y="3206750"/>
          <a:ext cx="1035050" cy="69850"/>
        </a:xfrm>
        <a:prstGeom xmlns:a="http://schemas.openxmlformats.org/drawingml/2006/main" prst="line">
          <a:avLst/>
        </a:prstGeom>
        <a:ln xmlns:a="http://schemas.openxmlformats.org/drawingml/2006/main" w="22225">
          <a:solidFill>
            <a:srgbClr val="00B05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0.66997</cdr:x>
      <cdr:y>0.76006</cdr:y>
    </cdr:from>
    <cdr:to>
      <cdr:x>0.80363</cdr:x>
      <cdr:y>0.78592</cdr:y>
    </cdr:to>
    <cdr:cxnSp macro="">
      <cdr:nvCxnSpPr>
        <cdr:cNvPr id="14" name="Straight Connector 13"/>
        <cdr:cNvCxnSpPr/>
      </cdr:nvCxnSpPr>
      <cdr:spPr>
        <a:xfrm xmlns:a="http://schemas.openxmlformats.org/drawingml/2006/main" flipV="1">
          <a:off x="5156200" y="3359150"/>
          <a:ext cx="1028700" cy="114300"/>
        </a:xfrm>
        <a:prstGeom xmlns:a="http://schemas.openxmlformats.org/drawingml/2006/main" prst="line">
          <a:avLst/>
        </a:prstGeom>
        <a:ln xmlns:a="http://schemas.openxmlformats.org/drawingml/2006/main" w="22225">
          <a:solidFill>
            <a:schemeClr val="accent4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0.20462</cdr:x>
      <cdr:y>0.63506</cdr:y>
    </cdr:from>
    <cdr:to>
      <cdr:x>0.33168</cdr:x>
      <cdr:y>0.67816</cdr:y>
    </cdr:to>
    <cdr:cxnSp macro="">
      <cdr:nvCxnSpPr>
        <cdr:cNvPr id="3" name="Straight Connector 2"/>
        <cdr:cNvCxnSpPr/>
      </cdr:nvCxnSpPr>
      <cdr:spPr>
        <a:xfrm xmlns:a="http://schemas.openxmlformats.org/drawingml/2006/main" flipV="1">
          <a:off x="1574800" y="2806700"/>
          <a:ext cx="977900" cy="190500"/>
        </a:xfrm>
        <a:prstGeom xmlns:a="http://schemas.openxmlformats.org/drawingml/2006/main" prst="line">
          <a:avLst/>
        </a:prstGeom>
        <a:ln xmlns:a="http://schemas.openxmlformats.org/drawingml/2006/main" w="22225">
          <a:solidFill>
            <a:schemeClr val="accent4">
              <a:lumMod val="50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0.66172</cdr:x>
      <cdr:y>0.47414</cdr:y>
    </cdr:from>
    <cdr:to>
      <cdr:x>0.79043</cdr:x>
      <cdr:y>0.49713</cdr:y>
    </cdr:to>
    <cdr:cxnSp macro="">
      <cdr:nvCxnSpPr>
        <cdr:cNvPr id="4" name="Straight Connector 3"/>
        <cdr:cNvCxnSpPr/>
      </cdr:nvCxnSpPr>
      <cdr:spPr>
        <a:xfrm xmlns:a="http://schemas.openxmlformats.org/drawingml/2006/main" flipV="1">
          <a:off x="5092700" y="2095500"/>
          <a:ext cx="990600" cy="101600"/>
        </a:xfrm>
        <a:prstGeom xmlns:a="http://schemas.openxmlformats.org/drawingml/2006/main" prst="line">
          <a:avLst/>
        </a:prstGeom>
        <a:ln xmlns:a="http://schemas.openxmlformats.org/drawingml/2006/main" w="22225">
          <a:solidFill>
            <a:schemeClr val="accent4">
              <a:lumMod val="50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0.20462</cdr:x>
      <cdr:y>0.63793</cdr:y>
    </cdr:from>
    <cdr:to>
      <cdr:x>0.33003</cdr:x>
      <cdr:y>0.76724</cdr:y>
    </cdr:to>
    <cdr:cxnSp macro="">
      <cdr:nvCxnSpPr>
        <cdr:cNvPr id="6" name="Straight Connector 5"/>
        <cdr:cNvCxnSpPr/>
      </cdr:nvCxnSpPr>
      <cdr:spPr>
        <a:xfrm xmlns:a="http://schemas.openxmlformats.org/drawingml/2006/main" flipV="1">
          <a:off x="1574800" y="2819400"/>
          <a:ext cx="965200" cy="571500"/>
        </a:xfrm>
        <a:prstGeom xmlns:a="http://schemas.openxmlformats.org/drawingml/2006/main" prst="line">
          <a:avLst/>
        </a:prstGeom>
        <a:ln xmlns:a="http://schemas.openxmlformats.org/drawingml/2006/main" w="22225">
          <a:solidFill>
            <a:schemeClr val="tx2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0.65862</cdr:x>
      <cdr:y>0.50611</cdr:y>
    </cdr:from>
    <cdr:to>
      <cdr:x>0.92327</cdr:x>
      <cdr:y>0.53556</cdr:y>
    </cdr:to>
    <cdr:cxnSp macro="">
      <cdr:nvCxnSpPr>
        <cdr:cNvPr id="8" name="Straight Connector 7"/>
        <cdr:cNvCxnSpPr/>
      </cdr:nvCxnSpPr>
      <cdr:spPr>
        <a:xfrm xmlns:a="http://schemas.openxmlformats.org/drawingml/2006/main">
          <a:off x="5068888" y="2236788"/>
          <a:ext cx="2036762" cy="130175"/>
        </a:xfrm>
        <a:prstGeom xmlns:a="http://schemas.openxmlformats.org/drawingml/2006/main" prst="line">
          <a:avLst/>
        </a:prstGeom>
        <a:ln xmlns:a="http://schemas.openxmlformats.org/drawingml/2006/main" w="22225">
          <a:solidFill>
            <a:schemeClr val="tx2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0.13944</cdr:x>
      <cdr:y>0.69899</cdr:y>
    </cdr:from>
    <cdr:to>
      <cdr:x>0.33416</cdr:x>
      <cdr:y>0.69935</cdr:y>
    </cdr:to>
    <cdr:cxnSp macro="">
      <cdr:nvCxnSpPr>
        <cdr:cNvPr id="10" name="Straight Connector 9"/>
        <cdr:cNvCxnSpPr/>
      </cdr:nvCxnSpPr>
      <cdr:spPr>
        <a:xfrm xmlns:a="http://schemas.openxmlformats.org/drawingml/2006/main">
          <a:off x="1073150" y="3089275"/>
          <a:ext cx="1498600" cy="1588"/>
        </a:xfrm>
        <a:prstGeom xmlns:a="http://schemas.openxmlformats.org/drawingml/2006/main" prst="line">
          <a:avLst/>
        </a:prstGeom>
        <a:ln xmlns:a="http://schemas.openxmlformats.org/drawingml/2006/main" w="22225">
          <a:solidFill>
            <a:schemeClr val="accent2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0.53032</cdr:x>
      <cdr:y>0.70259</cdr:y>
    </cdr:from>
    <cdr:to>
      <cdr:x>0.66399</cdr:x>
      <cdr:y>0.70402</cdr:y>
    </cdr:to>
    <cdr:cxnSp macro="">
      <cdr:nvCxnSpPr>
        <cdr:cNvPr id="12" name="Straight Connector 11"/>
        <cdr:cNvCxnSpPr/>
      </cdr:nvCxnSpPr>
      <cdr:spPr>
        <a:xfrm xmlns:a="http://schemas.openxmlformats.org/drawingml/2006/main" flipV="1">
          <a:off x="4081462" y="3105150"/>
          <a:ext cx="1028701" cy="6350"/>
        </a:xfrm>
        <a:prstGeom xmlns:a="http://schemas.openxmlformats.org/drawingml/2006/main" prst="line">
          <a:avLst/>
        </a:prstGeom>
        <a:ln xmlns:a="http://schemas.openxmlformats.org/drawingml/2006/main" w="22225">
          <a:solidFill>
            <a:schemeClr val="accent2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0.66522</cdr:x>
      <cdr:y>0.69935</cdr:y>
    </cdr:from>
    <cdr:to>
      <cdr:x>0.85953</cdr:x>
      <cdr:y>0.70402</cdr:y>
    </cdr:to>
    <cdr:cxnSp macro="">
      <cdr:nvCxnSpPr>
        <cdr:cNvPr id="14" name="Straight Connector 13"/>
        <cdr:cNvCxnSpPr/>
      </cdr:nvCxnSpPr>
      <cdr:spPr>
        <a:xfrm xmlns:a="http://schemas.openxmlformats.org/drawingml/2006/main" flipV="1">
          <a:off x="5119687" y="3090863"/>
          <a:ext cx="1495426" cy="20637"/>
        </a:xfrm>
        <a:prstGeom xmlns:a="http://schemas.openxmlformats.org/drawingml/2006/main" prst="line">
          <a:avLst/>
        </a:prstGeom>
        <a:ln xmlns:a="http://schemas.openxmlformats.org/drawingml/2006/main" w="22225">
          <a:solidFill>
            <a:schemeClr val="accent2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0.13923</cdr:x>
      <cdr:y>0.76293</cdr:y>
    </cdr:from>
    <cdr:to>
      <cdr:x>0.3323</cdr:x>
      <cdr:y>0.77191</cdr:y>
    </cdr:to>
    <cdr:cxnSp macro="">
      <cdr:nvCxnSpPr>
        <cdr:cNvPr id="16" name="Straight Connector 15"/>
        <cdr:cNvCxnSpPr/>
      </cdr:nvCxnSpPr>
      <cdr:spPr>
        <a:xfrm xmlns:a="http://schemas.openxmlformats.org/drawingml/2006/main" flipV="1">
          <a:off x="1071563" y="3371850"/>
          <a:ext cx="1485900" cy="39687"/>
        </a:xfrm>
        <a:prstGeom xmlns:a="http://schemas.openxmlformats.org/drawingml/2006/main" prst="line">
          <a:avLst/>
        </a:prstGeom>
        <a:ln xmlns:a="http://schemas.openxmlformats.org/drawingml/2006/main" w="22225">
          <a:solidFill>
            <a:schemeClr val="accent3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0.6613</cdr:x>
      <cdr:y>0.73491</cdr:y>
    </cdr:from>
    <cdr:to>
      <cdr:x>0.92512</cdr:x>
      <cdr:y>0.74353</cdr:y>
    </cdr:to>
    <cdr:cxnSp macro="">
      <cdr:nvCxnSpPr>
        <cdr:cNvPr id="19" name="Straight Connector 18"/>
        <cdr:cNvCxnSpPr/>
      </cdr:nvCxnSpPr>
      <cdr:spPr>
        <a:xfrm xmlns:a="http://schemas.openxmlformats.org/drawingml/2006/main" flipV="1">
          <a:off x="5089526" y="3248025"/>
          <a:ext cx="2030412" cy="38100"/>
        </a:xfrm>
        <a:prstGeom xmlns:a="http://schemas.openxmlformats.org/drawingml/2006/main" prst="line">
          <a:avLst/>
        </a:prstGeom>
        <a:ln xmlns:a="http://schemas.openxmlformats.org/drawingml/2006/main" w="22225">
          <a:solidFill>
            <a:schemeClr val="accent3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0.13779</cdr:x>
      <cdr:y>0.78341</cdr:y>
    </cdr:from>
    <cdr:to>
      <cdr:x>0.46597</cdr:x>
      <cdr:y>0.78879</cdr:y>
    </cdr:to>
    <cdr:cxnSp macro="">
      <cdr:nvCxnSpPr>
        <cdr:cNvPr id="21" name="Straight Connector 20"/>
        <cdr:cNvCxnSpPr/>
      </cdr:nvCxnSpPr>
      <cdr:spPr>
        <a:xfrm xmlns:a="http://schemas.openxmlformats.org/drawingml/2006/main" flipV="1">
          <a:off x="1060450" y="3462338"/>
          <a:ext cx="2525713" cy="23813"/>
        </a:xfrm>
        <a:prstGeom xmlns:a="http://schemas.openxmlformats.org/drawingml/2006/main" prst="line">
          <a:avLst/>
        </a:prstGeom>
        <a:ln xmlns:a="http://schemas.openxmlformats.org/drawingml/2006/main" w="22225">
          <a:solidFill>
            <a:schemeClr val="accent6">
              <a:lumMod val="75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0.65986</cdr:x>
      <cdr:y>0.78736</cdr:y>
    </cdr:from>
    <cdr:to>
      <cdr:x>0.86015</cdr:x>
      <cdr:y>0.78879</cdr:y>
    </cdr:to>
    <cdr:cxnSp macro="">
      <cdr:nvCxnSpPr>
        <cdr:cNvPr id="24" name="Straight Connector 23"/>
        <cdr:cNvCxnSpPr/>
      </cdr:nvCxnSpPr>
      <cdr:spPr>
        <a:xfrm xmlns:a="http://schemas.openxmlformats.org/drawingml/2006/main">
          <a:off x="5078412" y="3479802"/>
          <a:ext cx="1541463" cy="6348"/>
        </a:xfrm>
        <a:prstGeom xmlns:a="http://schemas.openxmlformats.org/drawingml/2006/main" prst="line">
          <a:avLst/>
        </a:prstGeom>
        <a:ln xmlns:a="http://schemas.openxmlformats.org/drawingml/2006/main" w="22225">
          <a:solidFill>
            <a:schemeClr val="accent6">
              <a:lumMod val="75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2730FA-3FD4-4FDE-9105-447FE6FC40DE}" type="datetimeFigureOut">
              <a:rPr lang="en-US" smtClean="0"/>
              <a:t>4/28/2011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62E401-5907-4310-A5CD-B7C316D531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6741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53F5B7-4428-4719-A08D-642E97E09970}" type="datetimeFigureOut">
              <a:rPr lang="en-US" smtClean="0"/>
              <a:pPr/>
              <a:t>4/28/2011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5AC9B3-9DA2-4C16-B246-14AE0B5EEB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4089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5AC9B3-9DA2-4C16-B246-14AE0B5EEBC3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Flow rate was chosen as 200 GPM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5AC9B3-9DA2-4C16-B246-14AE0B5EEBC3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5AC9B3-9DA2-4C16-B246-14AE0B5EEBC3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5AC9B3-9DA2-4C16-B246-14AE0B5EEBC3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5AC9B3-9DA2-4C16-B246-14AE0B5EEBC3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5AC9B3-9DA2-4C16-B246-14AE0B5EEBC3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5AC9B3-9DA2-4C16-B246-14AE0B5EEBC3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5AC9B3-9DA2-4C16-B246-14AE0B5EEBC3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5AC9B3-9DA2-4C16-B246-14AE0B5EEBC3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Alpha amylase</a:t>
            </a:r>
            <a:r>
              <a:rPr lang="en-US" baseline="0" dirty="0" smtClean="0"/>
              <a:t> is less selective for starch cleaving meaning there are higher concentrations of other sugars in solution that may be fermentable or </a:t>
            </a:r>
            <a:r>
              <a:rPr lang="en-US" baseline="0" dirty="0" err="1" smtClean="0"/>
              <a:t>unfermentable</a:t>
            </a:r>
            <a:r>
              <a:rPr lang="en-US" baseline="0" dirty="0" smtClean="0"/>
              <a:t>. Beta amylase is selective to cleave every 2 glucose units to form maltose which is fermentable, explaining why this would be a higher alcohol content beer.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5AC9B3-9DA2-4C16-B246-14AE0B5EEBC3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4858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Driving force for normal</a:t>
            </a:r>
            <a:r>
              <a:rPr lang="en-US" baseline="0" dirty="0" smtClean="0"/>
              <a:t> phase is hydrogen bonding</a:t>
            </a:r>
          </a:p>
          <a:p>
            <a:r>
              <a:rPr lang="en-US" baseline="0" dirty="0" smtClean="0"/>
              <a:t>Reverse phase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retention on the column is due to hydrophobic interactions with the stationary phase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5AC9B3-9DA2-4C16-B246-14AE0B5EEBC3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277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5AC9B3-9DA2-4C16-B246-14AE0B5EEBC3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pH</a:t>
            </a:r>
            <a:r>
              <a:rPr lang="en-US" baseline="0" dirty="0" smtClean="0"/>
              <a:t> had become acidic because of….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5AC9B3-9DA2-4C16-B246-14AE0B5EEBC3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02333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pH</a:t>
            </a:r>
            <a:r>
              <a:rPr lang="en-US" baseline="0" dirty="0" smtClean="0"/>
              <a:t> had become acidic because of….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5AC9B3-9DA2-4C16-B246-14AE0B5EEBC3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02333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pH</a:t>
            </a:r>
            <a:r>
              <a:rPr lang="en-US" baseline="0" dirty="0" smtClean="0"/>
              <a:t> had become acidic because of….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5AC9B3-9DA2-4C16-B246-14AE0B5EEBC3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02333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5AC9B3-9DA2-4C16-B246-14AE0B5EEBC3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5AC9B3-9DA2-4C16-B246-14AE0B5EEBC3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5AC9B3-9DA2-4C16-B246-14AE0B5EEBC3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5AC9B3-9DA2-4C16-B246-14AE0B5EEBC3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5AC9B3-9DA2-4C16-B246-14AE0B5EEBC3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5AC9B3-9DA2-4C16-B246-14AE0B5EEBC3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5AC9B3-9DA2-4C16-B246-14AE0B5EEBC3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5AC9B3-9DA2-4C16-B246-14AE0B5EEBC3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5AC9B3-9DA2-4C16-B246-14AE0B5EEBC3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5AC9B3-9DA2-4C16-B246-14AE0B5EEBC3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5AC9B3-9DA2-4C16-B246-14AE0B5EEBC3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5AC9B3-9DA2-4C16-B246-14AE0B5EEBC3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5AC9B3-9DA2-4C16-B246-14AE0B5EEBC3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5AC9B3-9DA2-4C16-B246-14AE0B5EEBC3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5AC9B3-9DA2-4C16-B246-14AE0B5EEBC3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5AC9B3-9DA2-4C16-B246-14AE0B5EEBC3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5AC9B3-9DA2-4C16-B246-14AE0B5EEBC3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5AC9B3-9DA2-4C16-B246-14AE0B5EEBC3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5AC9B3-9DA2-4C16-B246-14AE0B5EEBC3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5AC9B3-9DA2-4C16-B246-14AE0B5EEBC3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5AC9B3-9DA2-4C16-B246-14AE0B5EEBC3}" type="slidenum">
              <a:rPr lang="en-US" smtClean="0"/>
              <a:pPr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5AC9B3-9DA2-4C16-B246-14AE0B5EEBC3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Diatomaceous earth is an aggregate of fossilized unicellular water plants called diatoms which have skeletal shell comprised almost entirely of silica. The powder material is deposited on a mesh as a pre-coat and added to the filter constantly to ensure there is always an active surface</a:t>
            </a:r>
          </a:p>
          <a:p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diatomaceous earth can be toxic and carcinogenic when inhaled at a great frequency and concentration, but is non-hazardous when wet </a:t>
            </a:r>
          </a:p>
          <a:p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acceptable BOD as determined by the DEP is 600 mg/L; however the average BOD of beer is greater than 25,000 mg/L </a:t>
            </a:r>
          </a:p>
          <a:p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requires the pH range of 5.0 to 11.0 to be considered sewer compatible. Unfermented beer typically has a pH of 5.3-5.5, while fermented beer has a lower pH range of 3.8-4.5 due to yeast activity</a:t>
            </a:r>
          </a:p>
          <a:p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If the sample has a higher turbidity, it must be re-filtered before being disposed of into the public water supply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5AC9B3-9DA2-4C16-B246-14AE0B5EEBC3}" type="slidenum">
              <a:rPr lang="en-US" smtClean="0"/>
              <a:pPr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5AC9B3-9DA2-4C16-B246-14AE0B5EEBC3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5AC9B3-9DA2-4C16-B246-14AE0B5EEBC3}" type="slidenum">
              <a:rPr lang="en-US" smtClean="0"/>
              <a:pPr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5AC9B3-9DA2-4C16-B246-14AE0B5EEBC3}" type="slidenum">
              <a:rPr lang="en-US" smtClean="0"/>
              <a:pPr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5AC9B3-9DA2-4C16-B246-14AE0B5EEBC3}" type="slidenum">
              <a:rPr lang="en-US" smtClean="0"/>
              <a:pPr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5AC9B3-9DA2-4C16-B246-14AE0B5EEBC3}" type="slidenum">
              <a:rPr lang="en-US" smtClean="0"/>
              <a:pPr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5AC9B3-9DA2-4C16-B246-14AE0B5EEBC3}" type="slidenum">
              <a:rPr lang="en-US" smtClean="0"/>
              <a:pPr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5AC9B3-9DA2-4C16-B246-14AE0B5EEBC3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5AC9B3-9DA2-4C16-B246-14AE0B5EEBC3}" type="slidenum">
              <a:rPr lang="en-US" smtClean="0"/>
              <a:pPr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5AC9B3-9DA2-4C16-B246-14AE0B5EEBC3}" type="slidenum">
              <a:rPr lang="en-US" smtClean="0"/>
              <a:pPr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5AC9B3-9DA2-4C16-B246-14AE0B5EEBC3}" type="slidenum">
              <a:rPr lang="en-US" smtClean="0"/>
              <a:pPr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5AC9B3-9DA2-4C16-B246-14AE0B5EEBC3}" type="slidenum">
              <a:rPr lang="en-US" smtClean="0"/>
              <a:pPr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5AC9B3-9DA2-4C16-B246-14AE0B5EEBC3}" type="slidenum">
              <a:rPr lang="en-US" smtClean="0"/>
              <a:pPr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5AC9B3-9DA2-4C16-B246-14AE0B5EEBC3}" type="slidenum">
              <a:rPr lang="en-US" smtClean="0"/>
              <a:pPr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5AC9B3-9DA2-4C16-B246-14AE0B5EEBC3}" type="slidenum">
              <a:rPr lang="en-US" smtClean="0"/>
              <a:pPr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5AC9B3-9DA2-4C16-B246-14AE0B5EEBC3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5AC9B3-9DA2-4C16-B246-14AE0B5EEBC3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5AC9B3-9DA2-4C16-B246-14AE0B5EEBC3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5AC9B3-9DA2-4C16-B246-14AE0B5EEBC3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4A000-FD98-44CB-A907-13AD81BC800B}" type="datetime1">
              <a:rPr lang="en-US" smtClean="0"/>
              <a:t>4/28/2011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4875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C5921-50EE-4BC8-908F-87A6F9807A49}" type="datetime1">
              <a:rPr lang="en-US" smtClean="0"/>
              <a:t>4/28/2011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3709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2CB30-0639-49B2-A4E9-67F9160BDBF2}" type="datetime1">
              <a:rPr lang="en-US" smtClean="0"/>
              <a:t>4/28/2011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5396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B169C-1612-453D-954D-ED671BEBC473}" type="datetime1">
              <a:rPr lang="en-US" smtClean="0"/>
              <a:t>4/28/2011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991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AB906-9EA4-47A3-9835-91168F35862E}" type="datetime1">
              <a:rPr lang="en-US" smtClean="0"/>
              <a:t>4/28/2011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8988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2D418-071E-43F7-AE01-D5FF3AE7A5C1}" type="datetime1">
              <a:rPr lang="en-US" smtClean="0"/>
              <a:t>4/28/2011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7439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EDA90-E3EC-4243-B289-C3298BF94E6B}" type="datetime1">
              <a:rPr lang="en-US" smtClean="0"/>
              <a:t>4/28/2011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6077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92D19-1E7D-49D7-8761-E9E5C9190F19}" type="datetime1">
              <a:rPr lang="en-US" smtClean="0"/>
              <a:t>4/28/2011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618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7AD3C-C3CC-4F05-B10A-8A7AF3DDB9A7}" type="datetime1">
              <a:rPr lang="en-US" smtClean="0"/>
              <a:t>4/28/2011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719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303ED-81F6-440B-B9B9-70A6D81DA1B6}" type="datetime1">
              <a:rPr lang="en-US" smtClean="0"/>
              <a:t>4/28/2011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526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C40A9-C7FA-4DFC-B671-FB0C2F54528A}" type="datetime1">
              <a:rPr lang="en-US" smtClean="0"/>
              <a:t>4/28/2011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0131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69D2EF-A797-440F-B05C-3CBE6FADC99E}" type="datetime1">
              <a:rPr lang="en-US" smtClean="0"/>
              <a:t>4/28/2011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B878C3-925C-4150-8F85-9CC3D22EF7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237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0.png"/><Relationship Id="rId4" Type="http://schemas.openxmlformats.org/officeDocument/2006/relationships/image" Target="../media/image28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emf"/><Relationship Id="rId3" Type="http://schemas.openxmlformats.org/officeDocument/2006/relationships/image" Target="../media/image1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10" Type="http://schemas.openxmlformats.org/officeDocument/2006/relationships/image" Target="../media/image35.emf"/><Relationship Id="rId4" Type="http://schemas.openxmlformats.org/officeDocument/2006/relationships/image" Target="../media/image2.png"/><Relationship Id="rId9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1.png"/><Relationship Id="rId7" Type="http://schemas.openxmlformats.org/officeDocument/2006/relationships/image" Target="../media/image38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1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10" Type="http://schemas.openxmlformats.org/officeDocument/2006/relationships/image" Target="../media/image40.emf"/><Relationship Id="rId4" Type="http://schemas.openxmlformats.org/officeDocument/2006/relationships/image" Target="../media/image2.png"/><Relationship Id="rId9" Type="http://schemas.openxmlformats.org/officeDocument/2006/relationships/image" Target="../media/image4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6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1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8.jpeg"/><Relationship Id="rId4" Type="http://schemas.openxmlformats.org/officeDocument/2006/relationships/image" Target="../media/image57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9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0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2.png"/><Relationship Id="rId4" Type="http://schemas.openxmlformats.org/officeDocument/2006/relationships/image" Target="../media/image61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3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4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5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3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6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emf"/><Relationship Id="rId3" Type="http://schemas.openxmlformats.org/officeDocument/2006/relationships/image" Target="../media/image3.png"/><Relationship Id="rId7" Type="http://schemas.openxmlformats.org/officeDocument/2006/relationships/image" Target="../media/image70.em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9.emf"/><Relationship Id="rId5" Type="http://schemas.openxmlformats.org/officeDocument/2006/relationships/image" Target="../media/image68.emf"/><Relationship Id="rId4" Type="http://schemas.openxmlformats.org/officeDocument/2006/relationships/image" Target="../media/image67.emf"/><Relationship Id="rId9" Type="http://schemas.openxmlformats.org/officeDocument/2006/relationships/image" Target="../media/image7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3.png"/><Relationship Id="rId7" Type="http://schemas.openxmlformats.org/officeDocument/2006/relationships/image" Target="../media/image7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10" Type="http://schemas.openxmlformats.org/officeDocument/2006/relationships/image" Target="../media/image79.png"/><Relationship Id="rId4" Type="http://schemas.openxmlformats.org/officeDocument/2006/relationships/image" Target="../media/image73.png"/><Relationship Id="rId9" Type="http://schemas.openxmlformats.org/officeDocument/2006/relationships/image" Target="../media/image7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0.png"/><Relationship Id="rId4" Type="http://schemas.openxmlformats.org/officeDocument/2006/relationships/image" Target="../media/image7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1.png"/><Relationship Id="rId4" Type="http://schemas.openxmlformats.org/officeDocument/2006/relationships/image" Target="../media/image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6.xml"/><Relationship Id="rId4" Type="http://schemas.openxmlformats.org/officeDocument/2006/relationships/image" Target="../media/image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3.jpeg"/><Relationship Id="rId5" Type="http://schemas.openxmlformats.org/officeDocument/2006/relationships/image" Target="../media/image82.png"/><Relationship Id="rId4" Type="http://schemas.openxmlformats.org/officeDocument/2006/relationships/image" Target="../media/image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4.png"/><Relationship Id="rId4" Type="http://schemas.openxmlformats.org/officeDocument/2006/relationships/image" Target="../media/image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9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9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2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13" Type="http://schemas.openxmlformats.org/officeDocument/2006/relationships/image" Target="../media/image18.png"/><Relationship Id="rId3" Type="http://schemas.openxmlformats.org/officeDocument/2006/relationships/image" Target="../media/image1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2.png"/><Relationship Id="rId9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emf"/><Relationship Id="rId3" Type="http://schemas.openxmlformats.org/officeDocument/2006/relationships/image" Target="../media/image1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2.png"/><Relationship Id="rId9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11" Type="http://schemas.openxmlformats.org/officeDocument/2006/relationships/image" Target="../media/image29.png"/><Relationship Id="rId5" Type="http://schemas.openxmlformats.org/officeDocument/2006/relationships/image" Target="../media/image24.png"/><Relationship Id="rId10" Type="http://schemas.openxmlformats.org/officeDocument/2006/relationships/image" Target="../media/image28.png"/><Relationship Id="rId4" Type="http://schemas.openxmlformats.org/officeDocument/2006/relationships/image" Target="../media/image2.png"/><Relationship Id="rId9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9144000" cy="6885323"/>
            <a:chOff x="0" y="0"/>
            <a:chExt cx="9144000" cy="6885323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61" r="7986"/>
            <a:stretch/>
          </p:blipFill>
          <p:spPr bwMode="auto">
            <a:xfrm>
              <a:off x="0" y="0"/>
              <a:ext cx="9144000" cy="68853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501" r="5451" b="65893"/>
            <a:stretch/>
          </p:blipFill>
          <p:spPr bwMode="auto">
            <a:xfrm>
              <a:off x="0" y="1"/>
              <a:ext cx="9144000" cy="19811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6" name="Rectangle 5"/>
          <p:cNvSpPr/>
          <p:nvPr/>
        </p:nvSpPr>
        <p:spPr>
          <a:xfrm>
            <a:off x="457200" y="1219201"/>
            <a:ext cx="8305800" cy="4495800"/>
          </a:xfrm>
          <a:prstGeom prst="rect">
            <a:avLst/>
          </a:prstGeom>
          <a:solidFill>
            <a:schemeClr val="bg1">
              <a:alpha val="71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95325" y="838200"/>
            <a:ext cx="7848600" cy="39624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rgbClr val="02214E"/>
                </a:solidFill>
                <a:latin typeface="Times New Roman" pitchFamily="18" charset="0"/>
                <a:cs typeface="Times New Roman" pitchFamily="18" charset="0"/>
              </a:rPr>
              <a:t>Effect of Temperature on Starch Decomposition to Optimize Mash Tun Operation </a:t>
            </a:r>
            <a:r>
              <a:rPr lang="en-US" b="1" dirty="0" smtClean="0">
                <a:solidFill>
                  <a:srgbClr val="02214E"/>
                </a:solidFill>
                <a:latin typeface="Times New Roman" pitchFamily="18" charset="0"/>
                <a:cs typeface="Times New Roman" pitchFamily="18" charset="0"/>
              </a:rPr>
              <a:t>for </a:t>
            </a:r>
            <a:r>
              <a:rPr lang="en-US" b="1" dirty="0" smtClean="0">
                <a:solidFill>
                  <a:srgbClr val="02214E"/>
                </a:solidFill>
                <a:latin typeface="Times New Roman" pitchFamily="18" charset="0"/>
                <a:cs typeface="Times New Roman" pitchFamily="18" charset="0"/>
              </a:rPr>
              <a:t>the Design of </a:t>
            </a:r>
            <a:r>
              <a:rPr lang="en-US" b="1" dirty="0">
                <a:solidFill>
                  <a:srgbClr val="02214E"/>
                </a:solidFill>
                <a:latin typeface="Times New Roman" pitchFamily="18" charset="0"/>
                <a:cs typeface="Times New Roman" pitchFamily="18" charset="0"/>
              </a:rPr>
              <a:t>a Brewery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314700" y="4419600"/>
            <a:ext cx="2590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Brittany </a:t>
            </a:r>
            <a:r>
              <a:rPr lang="en-US" sz="2400" dirty="0" err="1" smtClean="0"/>
              <a:t>Beacham</a:t>
            </a:r>
            <a:endParaRPr lang="en-US" sz="2400" dirty="0" smtClean="0"/>
          </a:p>
          <a:p>
            <a:pPr algn="ctr"/>
            <a:r>
              <a:rPr lang="en-US" sz="2400" dirty="0" smtClean="0"/>
              <a:t>Ray </a:t>
            </a:r>
            <a:r>
              <a:rPr lang="en-US" sz="2400" dirty="0" err="1" smtClean="0"/>
              <a:t>Filosa</a:t>
            </a:r>
            <a:endParaRPr lang="en-US" sz="2400" dirty="0" smtClean="0"/>
          </a:p>
          <a:p>
            <a:pPr algn="ctr"/>
            <a:r>
              <a:rPr lang="en-US" sz="2400" dirty="0" smtClean="0"/>
              <a:t>Mark Williams</a:t>
            </a:r>
            <a:endParaRPr lang="en-US" sz="24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508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91440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http://www.parkerboiler.com/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55171" y="228600"/>
            <a:ext cx="8229600" cy="1143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Wort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Boiling</a:t>
            </a:r>
            <a:endParaRPr lang="en-US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10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1371600" y="2340515"/>
                <a:ext cx="2784160" cy="50141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14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400" i="1">
                              <a:latin typeface="Cambria Math"/>
                            </a:rPr>
                            <m:t>1,859,591 </m:t>
                          </m:r>
                          <m:r>
                            <a:rPr lang="en-US" sz="1400" i="1">
                              <a:latin typeface="Cambria Math"/>
                            </a:rPr>
                            <m:t>𝐵𝑇𝑈</m:t>
                          </m:r>
                        </m:num>
                        <m:den>
                          <m:r>
                            <a:rPr lang="en-US" sz="1400" i="1">
                              <a:latin typeface="Cambria Math"/>
                            </a:rPr>
                            <m:t>0.84</m:t>
                          </m:r>
                        </m:den>
                      </m:f>
                      <m:r>
                        <a:rPr lang="en-US" sz="1400" i="1">
                          <a:latin typeface="Cambria Math"/>
                        </a:rPr>
                        <m:t>=2,203,084 </m:t>
                      </m:r>
                      <m:r>
                        <a:rPr lang="en-US" sz="1400" i="1">
                          <a:latin typeface="Cambria Math"/>
                        </a:rPr>
                        <m:t>𝐵𝑇𝑈</m:t>
                      </m:r>
                    </m:oMath>
                  </m:oMathPara>
                </a14:m>
                <a:endParaRPr lang="en-US" sz="1400" dirty="0"/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1600" y="2340515"/>
                <a:ext cx="2784160" cy="501419"/>
              </a:xfrm>
              <a:prstGeom prst="rect">
                <a:avLst/>
              </a:prstGeom>
              <a:blipFill rotWithShape="1">
                <a:blip r:embed="rId4"/>
                <a:stretch>
                  <a:fillRect b="-12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7"/>
          <p:cNvSpPr/>
          <p:nvPr/>
        </p:nvSpPr>
        <p:spPr>
          <a:xfrm>
            <a:off x="592114" y="1524000"/>
            <a:ext cx="39613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Natural Gas Needed to Feed to Boiler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38200" y="1979130"/>
            <a:ext cx="23855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Boiler Runs at 84% Efficiency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869735" y="3740748"/>
                <a:ext cx="4572000" cy="52463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i="1">
                          <a:latin typeface="Cambria Math"/>
                        </a:rPr>
                        <m:t>2,203,084 </m:t>
                      </m:r>
                      <m:r>
                        <a:rPr lang="en-US" sz="1400" i="1">
                          <a:latin typeface="Cambria Math"/>
                        </a:rPr>
                        <m:t>𝐵𝑇𝑈</m:t>
                      </m:r>
                      <m:r>
                        <a:rPr lang="en-US" sz="1400" i="1">
                          <a:latin typeface="Cambria Math"/>
                        </a:rPr>
                        <m:t>∗</m:t>
                      </m:r>
                      <m:f>
                        <m:fPr>
                          <m:ctrlPr>
                            <a:rPr lang="en-US" sz="1400" i="1"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14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1400" i="1">
                                  <a:latin typeface="Cambria Math"/>
                                </a:rPr>
                                <m:t>𝑓𝑡</m:t>
                              </m:r>
                            </m:e>
                            <m:sup>
                              <m:r>
                                <a:rPr lang="en-US" sz="1400" i="1">
                                  <a:latin typeface="Cambria Math"/>
                                </a:rPr>
                                <m:t>3</m:t>
                              </m:r>
                            </m:sup>
                          </m:sSup>
                        </m:num>
                        <m:den>
                          <m:r>
                            <a:rPr lang="en-US" sz="1400" i="1">
                              <a:latin typeface="Cambria Math"/>
                            </a:rPr>
                            <m:t>1000 </m:t>
                          </m:r>
                          <m:r>
                            <a:rPr lang="en-US" sz="1400" i="1">
                              <a:latin typeface="Cambria Math"/>
                            </a:rPr>
                            <m:t>𝐵𝑇𝑈</m:t>
                          </m:r>
                        </m:den>
                      </m:f>
                      <m:r>
                        <a:rPr lang="en-US" sz="1400" i="1">
                          <a:latin typeface="Cambria Math"/>
                        </a:rPr>
                        <m:t>=2,203.08</m:t>
                      </m:r>
                      <m:f>
                        <m:fPr>
                          <m:ctrlPr>
                            <a:rPr lang="en-US" sz="1400" i="1"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14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1400" i="1">
                                  <a:latin typeface="Cambria Math"/>
                                </a:rPr>
                                <m:t>𝑓𝑡</m:t>
                              </m:r>
                            </m:e>
                            <m:sup>
                              <m:r>
                                <a:rPr lang="en-US" sz="1400" i="1">
                                  <a:latin typeface="Cambria Math"/>
                                </a:rPr>
                                <m:t>3</m:t>
                              </m:r>
                            </m:sup>
                          </m:sSup>
                          <m:r>
                            <a:rPr lang="en-US" sz="1400" i="1">
                              <a:latin typeface="Cambria Math"/>
                            </a:rPr>
                            <m:t>𝑁𝑎𝑡𝑢𝑟𝑎𝑙</m:t>
                          </m:r>
                          <m:r>
                            <a:rPr lang="en-US" sz="1400" i="1">
                              <a:latin typeface="Cambria Math"/>
                            </a:rPr>
                            <m:t> </m:t>
                          </m:r>
                          <m:r>
                            <a:rPr lang="en-US" sz="1400" i="1">
                              <a:latin typeface="Cambria Math"/>
                            </a:rPr>
                            <m:t>𝐺𝑎𝑠</m:t>
                          </m:r>
                        </m:num>
                        <m:den>
                          <m:r>
                            <a:rPr lang="en-US" sz="1400" i="1">
                              <a:latin typeface="Cambria Math"/>
                            </a:rPr>
                            <m:t>𝑏𝑎𝑡𝑐h</m:t>
                          </m:r>
                        </m:den>
                      </m:f>
                      <m:r>
                        <a:rPr lang="en-US" sz="1400" i="1"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en-US" sz="14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9735" y="3740748"/>
                <a:ext cx="4572000" cy="524631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888785" y="3319610"/>
                <a:ext cx="2419380" cy="4225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400" dirty="0" smtClean="0">
                    <a:latin typeface="Times New Roman" pitchFamily="18" charset="0"/>
                    <a:cs typeface="Times New Roman" pitchFamily="18" charset="0"/>
                  </a:rPr>
                  <a:t>Natural Gas Contains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1400" i="1">
                            <a:latin typeface="Cambria Math"/>
                          </a:rPr>
                          <m:t>1000 </m:t>
                        </m:r>
                        <m:r>
                          <a:rPr lang="en-US" sz="1400" i="1">
                            <a:latin typeface="Cambria Math"/>
                          </a:rPr>
                          <m:t>𝐵𝑇𝑈</m:t>
                        </m:r>
                      </m:num>
                      <m:den>
                        <m:sSup>
                          <m:sSupPr>
                            <m:ctrlPr>
                              <a:rPr lang="en-US" sz="1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1400" i="1">
                                <a:latin typeface="Cambria Math"/>
                              </a:rPr>
                              <m:t>𝑓𝑡</m:t>
                            </m:r>
                          </m:e>
                          <m:sup>
                            <m:r>
                              <a:rPr lang="en-US" sz="1400" i="1">
                                <a:latin typeface="Cambria Math"/>
                              </a:rPr>
                              <m:t>3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sz="14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endParaRPr lang="en-US" sz="14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8785" y="3319610"/>
                <a:ext cx="2419380" cy="422552"/>
              </a:xfrm>
              <a:prstGeom prst="rect">
                <a:avLst/>
              </a:prstGeom>
              <a:blipFill rotWithShape="1">
                <a:blip r:embed="rId6"/>
                <a:stretch>
                  <a:fillRect l="-756" b="-28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5897195"/>
              </p:ext>
            </p:extLst>
          </p:nvPr>
        </p:nvGraphicFramePr>
        <p:xfrm>
          <a:off x="1143000" y="4953000"/>
          <a:ext cx="7010400" cy="100584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168400"/>
                <a:gridCol w="1285240"/>
                <a:gridCol w="1051560"/>
                <a:gridCol w="1168400"/>
                <a:gridCol w="1168400"/>
                <a:gridCol w="1168400"/>
              </a:tblGrid>
              <a:tr h="24722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Item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Provider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Amount (Batch)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Unit Price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Price (Batch)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Price (Year)</a:t>
                      </a:r>
                    </a:p>
                  </a:txBody>
                  <a:tcPr marL="0" marR="0" marT="0" marB="0" anchor="ctr"/>
                </a:tc>
              </a:tr>
              <a:tr h="51477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u="none" strike="noStrike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Natural Gas</a:t>
                      </a:r>
                      <a:endParaRPr lang="en-US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u="none" strike="noStrike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DOE Connecticut</a:t>
                      </a:r>
                      <a:endParaRPr lang="en-US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2203.08 ft</a:t>
                      </a:r>
                      <a:r>
                        <a:rPr lang="en-US" sz="1200" u="none" strike="noStrike" baseline="30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en-US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u="none" strike="noStrike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$0.0095 / ft</a:t>
                      </a:r>
                      <a:r>
                        <a:rPr lang="en-US" sz="1200" u="none" strike="noStrike" baseline="30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en-US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u="none" strike="noStrike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$20.84 </a:t>
                      </a:r>
                      <a:endParaRPr lang="en-US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u="none" strike="noStrike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$4,001.50</a:t>
                      </a:r>
                      <a:endParaRPr lang="en-US" sz="1200" b="1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1163084" y="4731200"/>
            <a:ext cx="2819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002060"/>
                </a:solidFill>
              </a:rPr>
              <a:t>Table 1. Natural Gas Costs</a:t>
            </a:r>
            <a:endParaRPr lang="en-US" sz="11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098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0" y="0"/>
            <a:ext cx="9144000" cy="6885323"/>
            <a:chOff x="0" y="0"/>
            <a:chExt cx="9144000" cy="6885323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61" r="7986"/>
            <a:stretch/>
          </p:blipFill>
          <p:spPr bwMode="auto">
            <a:xfrm>
              <a:off x="0" y="0"/>
              <a:ext cx="9144000" cy="68853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501" r="5451" b="65893"/>
            <a:stretch/>
          </p:blipFill>
          <p:spPr bwMode="auto">
            <a:xfrm>
              <a:off x="0" y="1"/>
              <a:ext cx="9144000" cy="19811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" name="Rectangle 3"/>
                <p:cNvSpPr/>
                <p:nvPr/>
              </p:nvSpPr>
              <p:spPr>
                <a:xfrm>
                  <a:off x="228600" y="228600"/>
                  <a:ext cx="8686800" cy="6400800"/>
                </a:xfrm>
                <a:prstGeom prst="rect">
                  <a:avLst/>
                </a:prstGeom>
                <a:solidFill>
                  <a:schemeClr val="bg1"/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/>
                    <a:t>htt</a:t>
                  </a:r>
                  <a14:m>
                    <m:oMath xmlns:m="http://schemas.openxmlformats.org/officeDocument/2006/math">
                      <a:fld id="{09DBBDB7-9105-469F-86FD-CBE7C74952EB}" type="mathplaceholder">
                        <a:rPr lang="en-US" i="1" smtClean="0">
                          <a:latin typeface="Cambria Math"/>
                        </a:rPr>
                        <a:t>Type equation here.</a:t>
                      </a:fld>
                    </m:oMath>
                  </a14:m>
                  <a:endParaRPr lang="en-US" dirty="0"/>
                </a:p>
                <a:p>
                  <a:pPr algn="ctr"/>
                  <a:r>
                    <a:rPr lang="en-US" dirty="0"/>
                    <a:t>www.agcengineering.com/c_downloads/Pro3-SH%20Spec.pdf</a:t>
                  </a:r>
                </a:p>
              </p:txBody>
            </p:sp>
          </mc:Choice>
          <mc:Fallback xmlns="">
            <p:sp>
              <p:nvSpPr>
                <p:cNvPr id="4" name="Rectangle 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8600" y="228600"/>
                  <a:ext cx="8686800" cy="6400800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/>
                  </a:stretch>
                </a:blipFill>
                <a:ln w="6350"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6" name="TextBox 5"/>
          <p:cNvSpPr txBox="1"/>
          <p:nvPr/>
        </p:nvSpPr>
        <p:spPr>
          <a:xfrm>
            <a:off x="381000" y="282714"/>
            <a:ext cx="8534400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Wort</a:t>
            </a:r>
            <a:r>
              <a:rPr lang="en-US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Cooling &amp; Aeration</a:t>
            </a:r>
            <a:endParaRPr lang="en-US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7825" y="1679573"/>
            <a:ext cx="2085832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Straight Arrow Connector 7"/>
          <p:cNvCxnSpPr/>
          <p:nvPr/>
        </p:nvCxnSpPr>
        <p:spPr>
          <a:xfrm flipH="1">
            <a:off x="1571625" y="2295521"/>
            <a:ext cx="762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3552825" y="1609723"/>
            <a:ext cx="0" cy="698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819275" y="2607328"/>
            <a:ext cx="2057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Heat Exchanger</a:t>
            </a:r>
            <a:endParaRPr lang="en-US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62225" y="1403398"/>
            <a:ext cx="838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Hot </a:t>
            </a:r>
            <a:r>
              <a:rPr lang="en-US" sz="1100" dirty="0" err="1" smtClean="0">
                <a:latin typeface="Times New Roman" pitchFamily="18" charset="0"/>
                <a:cs typeface="Times New Roman" pitchFamily="18" charset="0"/>
              </a:rPr>
              <a:t>Wort</a:t>
            </a:r>
            <a:endParaRPr lang="en-US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7225" y="2345718"/>
            <a:ext cx="1143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Cooled Water</a:t>
            </a:r>
            <a:endParaRPr lang="en-US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438525" y="1274506"/>
            <a:ext cx="1143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Heated Water</a:t>
            </a:r>
            <a:endParaRPr lang="en-US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76275" y="2040261"/>
            <a:ext cx="1143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Cooled </a:t>
            </a:r>
            <a:r>
              <a:rPr lang="en-US" sz="1100" dirty="0" err="1" smtClean="0">
                <a:latin typeface="Times New Roman" pitchFamily="18" charset="0"/>
                <a:cs typeface="Times New Roman" pitchFamily="18" charset="0"/>
              </a:rPr>
              <a:t>Wort</a:t>
            </a:r>
            <a:endParaRPr lang="en-US" sz="1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907" y="3299469"/>
            <a:ext cx="1909834" cy="2752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Rectangle 14"/>
          <p:cNvSpPr/>
          <p:nvPr/>
        </p:nvSpPr>
        <p:spPr>
          <a:xfrm>
            <a:off x="2642662" y="3068637"/>
            <a:ext cx="4572000" cy="2308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sz="900" dirty="0"/>
          </a:p>
        </p:txBody>
      </p:sp>
      <p:sp>
        <p:nvSpPr>
          <p:cNvPr id="16" name="Rectangle 15"/>
          <p:cNvSpPr/>
          <p:nvPr/>
        </p:nvSpPr>
        <p:spPr>
          <a:xfrm>
            <a:off x="723757" y="6062119"/>
            <a:ext cx="4572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800" dirty="0"/>
              <a:t>http://www.agcengineering.com/c_downloads/Pro3-SH%20Spec.pdf</a:t>
            </a:r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1790700" y="1828800"/>
            <a:ext cx="0" cy="4460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1528691" y="1534203"/>
            <a:ext cx="1143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Oxygen</a:t>
            </a:r>
            <a:endParaRPr lang="en-US" sz="1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2128" y="4290666"/>
            <a:ext cx="4785946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11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/>
              <p:cNvSpPr/>
              <p:nvPr/>
            </p:nvSpPr>
            <p:spPr>
              <a:xfrm>
                <a:off x="5517454" y="1846987"/>
                <a:ext cx="1414105" cy="63812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/>
                        </a:rPr>
                        <m:t>𝑞</m:t>
                      </m:r>
                      <m:r>
                        <a:rPr lang="en-US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latin typeface="Cambria Math"/>
                            </a:rPr>
                          </m:ctrlPr>
                        </m:sSubPr>
                        <m:e>
                          <m:f>
                            <m:f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i="1">
                                  <a:latin typeface="Cambria Math"/>
                                </a:rPr>
                                <m:t>𝑚</m:t>
                              </m:r>
                            </m:num>
                            <m:den>
                              <m:r>
                                <a:rPr lang="en-US" i="1">
                                  <a:latin typeface="Cambria Math"/>
                                </a:rPr>
                                <m:t>𝑡</m:t>
                              </m:r>
                            </m:den>
                          </m:f>
                          <m:r>
                            <a:rPr lang="en-US" i="1">
                              <a:latin typeface="Cambria Math"/>
                            </a:rPr>
                            <m:t>𝐶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</a:rPr>
                            <m:t>𝑝</m:t>
                          </m:r>
                        </m:sub>
                      </m:sSub>
                      <m:r>
                        <m:rPr>
                          <m:sty m:val="p"/>
                        </m:rPr>
                        <a:rPr lang="en-US">
                          <a:latin typeface="Cambria Math"/>
                        </a:rPr>
                        <m:t>Δ</m:t>
                      </m:r>
                      <m:r>
                        <a:rPr lang="en-US" i="1">
                          <a:latin typeface="Cambria Math"/>
                        </a:rPr>
                        <m:t>𝑇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1" name="Rectangle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7454" y="1846987"/>
                <a:ext cx="1414105" cy="638123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0024" y="2830711"/>
            <a:ext cx="4428966" cy="1224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676275" y="6176782"/>
            <a:ext cx="2819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002060"/>
                </a:solidFill>
              </a:rPr>
              <a:t>Figure 6. Heat Exchanger</a:t>
            </a:r>
            <a:endParaRPr lang="en-US" sz="11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8007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0" y="0"/>
            <a:ext cx="9144000" cy="6885323"/>
            <a:chOff x="0" y="0"/>
            <a:chExt cx="9144000" cy="6885323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61" r="7986"/>
            <a:stretch/>
          </p:blipFill>
          <p:spPr bwMode="auto">
            <a:xfrm>
              <a:off x="0" y="0"/>
              <a:ext cx="9144000" cy="68853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501" r="5451" b="65893"/>
            <a:stretch/>
          </p:blipFill>
          <p:spPr bwMode="auto">
            <a:xfrm>
              <a:off x="0" y="1"/>
              <a:ext cx="9144000" cy="19811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Rectangle 3"/>
            <p:cNvSpPr/>
            <p:nvPr/>
          </p:nvSpPr>
          <p:spPr>
            <a:xfrm>
              <a:off x="228600" y="228600"/>
              <a:ext cx="8686800" cy="640080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381000" y="282714"/>
            <a:ext cx="8534400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Fermentation</a:t>
            </a:r>
            <a:endParaRPr lang="en-US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7318" y="1077555"/>
            <a:ext cx="1570681" cy="2204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8281" y="3255005"/>
            <a:ext cx="1142999" cy="698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Straight Arrow Connector 6"/>
          <p:cNvCxnSpPr/>
          <p:nvPr/>
        </p:nvCxnSpPr>
        <p:spPr>
          <a:xfrm flipH="1">
            <a:off x="1295400" y="2809875"/>
            <a:ext cx="18826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3007518" y="3200400"/>
            <a:ext cx="762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790679" y="2667000"/>
            <a:ext cx="4999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Beer</a:t>
            </a:r>
            <a:endParaRPr lang="en-US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090392" y="2371725"/>
            <a:ext cx="22053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err="1" smtClean="0">
                <a:latin typeface="Times New Roman" pitchFamily="18" charset="0"/>
                <a:cs typeface="Times New Roman" pitchFamily="18" charset="0"/>
              </a:rPr>
              <a:t>Wort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 from Heat Exchanger</a:t>
            </a:r>
            <a:endParaRPr lang="en-US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345873" y="2993395"/>
            <a:ext cx="22053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Used Coolant back to Chiller</a:t>
            </a:r>
            <a:endParaRPr lang="en-US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90392" y="1143000"/>
            <a:ext cx="22053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Coolant from 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Chiller</a:t>
            </a:r>
            <a:endParaRPr lang="en-US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191280" y="3690946"/>
            <a:ext cx="22053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Yeast</a:t>
            </a:r>
            <a:endParaRPr lang="en-US" sz="1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511" y="4267200"/>
            <a:ext cx="4787900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465758"/>
            <a:ext cx="1381455" cy="320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Rectangle 26"/>
          <p:cNvSpPr/>
          <p:nvPr/>
        </p:nvSpPr>
        <p:spPr>
          <a:xfrm>
            <a:off x="6324600" y="3530107"/>
            <a:ext cx="4572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800" dirty="0"/>
              <a:t>http://www.toreuse.com/every-sti-fermenting-tank/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5306616" y="4267200"/>
            <a:ext cx="36529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Assumptions: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Yeast attenuation of 75%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Mass of extract as glucose</a:t>
            </a:r>
          </a:p>
          <a:p>
            <a:pPr marL="285750" indent="-285750">
              <a:buFont typeface="Arial" pitchFamily="34" charset="0"/>
              <a:buChar char="•"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324600" y="3652470"/>
            <a:ext cx="2819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002060"/>
                </a:solidFill>
              </a:rPr>
              <a:t>Figure 7. Fermentation Tank</a:t>
            </a:r>
            <a:endParaRPr lang="en-US" sz="11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802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-1" y="-27323"/>
            <a:ext cx="9144000" cy="6885323"/>
            <a:chOff x="0" y="0"/>
            <a:chExt cx="9144000" cy="6885323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61" r="7986"/>
            <a:stretch/>
          </p:blipFill>
          <p:spPr bwMode="auto">
            <a:xfrm>
              <a:off x="0" y="0"/>
              <a:ext cx="9144000" cy="68853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501" r="5451" b="65893"/>
            <a:stretch/>
          </p:blipFill>
          <p:spPr bwMode="auto">
            <a:xfrm>
              <a:off x="0" y="1"/>
              <a:ext cx="9144000" cy="19811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Rectangle 3"/>
            <p:cNvSpPr/>
            <p:nvPr/>
          </p:nvSpPr>
          <p:spPr>
            <a:xfrm>
              <a:off x="228600" y="228600"/>
              <a:ext cx="8686800" cy="647303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381000" y="282714"/>
            <a:ext cx="8534400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Fermentation</a:t>
            </a:r>
            <a:endParaRPr lang="en-US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/>
              <p:cNvSpPr/>
              <p:nvPr/>
            </p:nvSpPr>
            <p:spPr>
              <a:xfrm>
                <a:off x="3070235" y="1815849"/>
                <a:ext cx="315592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</a:rPr>
                            <m:t>𝐶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</a:rPr>
                            <m:t>6</m:t>
                          </m:r>
                        </m:sub>
                      </m:sSub>
                      <m:sSub>
                        <m:sSubPr>
                          <m:ctrlPr>
                            <a:rPr lang="en-US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</a:rPr>
                            <m:t>𝐻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</a:rPr>
                            <m:t>12</m:t>
                          </m:r>
                        </m:sub>
                      </m:sSub>
                      <m:sSub>
                        <m:sSubPr>
                          <m:ctrlPr>
                            <a:rPr lang="en-US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</a:rPr>
                            <m:t>𝑂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</a:rPr>
                            <m:t>6</m:t>
                          </m:r>
                        </m:sub>
                      </m:sSub>
                      <m:r>
                        <a:rPr lang="en-US" i="1">
                          <a:latin typeface="Cambria Math"/>
                        </a:rPr>
                        <m:t>→2</m:t>
                      </m:r>
                      <m:sSub>
                        <m:sSubPr>
                          <m:ctrlPr>
                            <a:rPr lang="en-US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</a:rPr>
                            <m:t>𝐶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n-US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</a:rPr>
                            <m:t>𝐻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</a:rPr>
                            <m:t>5</m:t>
                          </m:r>
                        </m:sub>
                      </m:sSub>
                      <m:r>
                        <a:rPr lang="en-US" i="1">
                          <a:latin typeface="Cambria Math"/>
                        </a:rPr>
                        <m:t>𝑂𝐻</m:t>
                      </m:r>
                      <m:r>
                        <a:rPr lang="en-US" i="1">
                          <a:latin typeface="Cambria Math"/>
                        </a:rPr>
                        <m:t>+2</m:t>
                      </m:r>
                      <m:r>
                        <a:rPr lang="en-US" i="1">
                          <a:latin typeface="Cambria Math"/>
                        </a:rPr>
                        <m:t>𝐶</m:t>
                      </m:r>
                      <m:sSub>
                        <m:sSubPr>
                          <m:ctrlPr>
                            <a:rPr lang="en-US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</a:rPr>
                            <m:t>𝑂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1" name="Rectangle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0235" y="1815849"/>
                <a:ext cx="3155929" cy="369332"/>
              </a:xfrm>
              <a:prstGeom prst="rect">
                <a:avLst/>
              </a:prstGeom>
              <a:blipFill rotWithShape="1">
                <a:blip r:embed="rId5"/>
                <a:stretch>
                  <a:fillRect b="-1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/>
              <p:cNvSpPr/>
              <p:nvPr/>
            </p:nvSpPr>
            <p:spPr>
              <a:xfrm>
                <a:off x="2558716" y="2395533"/>
                <a:ext cx="4178965" cy="39158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/>
                        </a:rPr>
                        <m:t>𝐻</m:t>
                      </m:r>
                      <m:sSub>
                        <m:sSubPr>
                          <m:ctrlPr>
                            <a:rPr lang="en-US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</a:rPr>
                            <m:t>°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</a:rPr>
                            <m:t>𝑓</m:t>
                          </m:r>
                        </m:sub>
                      </m:sSub>
                      <m:r>
                        <a:rPr lang="en-US" i="1">
                          <a:latin typeface="Cambria Math"/>
                        </a:rPr>
                        <m:t>=∑</m:t>
                      </m:r>
                      <m:r>
                        <a:rPr lang="en-US" i="1">
                          <a:latin typeface="Cambria Math"/>
                        </a:rPr>
                        <m:t>𝐻</m:t>
                      </m:r>
                      <m:sSub>
                        <m:sSubPr>
                          <m:ctrlPr>
                            <a:rPr lang="en-US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</a:rPr>
                            <m:t>°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</a:rPr>
                            <m:t>𝑓</m:t>
                          </m:r>
                        </m:sub>
                      </m:sSub>
                      <m:r>
                        <a:rPr lang="en-US" i="1">
                          <a:latin typeface="Cambria Math"/>
                        </a:rPr>
                        <m:t>𝑝𝑟𝑜𝑑𝑢𝑐𝑡𝑠</m:t>
                      </m:r>
                      <m:r>
                        <a:rPr lang="en-US" i="1">
                          <a:latin typeface="Cambria Math"/>
                        </a:rPr>
                        <m:t>−∑</m:t>
                      </m:r>
                      <m:r>
                        <a:rPr lang="en-US" i="1">
                          <a:latin typeface="Cambria Math"/>
                        </a:rPr>
                        <m:t>𝐻</m:t>
                      </m:r>
                      <m:sSub>
                        <m:sSubPr>
                          <m:ctrlPr>
                            <a:rPr lang="en-US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</a:rPr>
                            <m:t>°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</a:rPr>
                            <m:t>𝑓</m:t>
                          </m:r>
                        </m:sub>
                      </m:sSub>
                      <m:r>
                        <a:rPr lang="en-US" i="1">
                          <a:latin typeface="Cambria Math"/>
                        </a:rPr>
                        <m:t>𝑟𝑒𝑎𝑐𝑡𝑎𝑛𝑡𝑠</m:t>
                      </m:r>
                    </m:oMath>
                  </m:oMathPara>
                </a14:m>
                <a:endParaRPr lang="en-US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2" name="Rectangle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8716" y="2395533"/>
                <a:ext cx="4178965" cy="391582"/>
              </a:xfrm>
              <a:prstGeom prst="rect">
                <a:avLst/>
              </a:prstGeom>
              <a:blipFill rotWithShape="1">
                <a:blip r:embed="rId6"/>
                <a:stretch>
                  <a:fillRect b="-93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/>
              <p:cNvSpPr/>
              <p:nvPr/>
            </p:nvSpPr>
            <p:spPr>
              <a:xfrm>
                <a:off x="3806066" y="2895600"/>
                <a:ext cx="1999009" cy="61831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/>
                        </a:rPr>
                        <m:t>𝐻</m:t>
                      </m:r>
                      <m:sSub>
                        <m:sSubPr>
                          <m:ctrlPr>
                            <a:rPr lang="en-US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</a:rPr>
                            <m:t>°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</a:rPr>
                            <m:t>𝑓</m:t>
                          </m:r>
                        </m:sub>
                      </m:sSub>
                      <m:r>
                        <a:rPr lang="en-US" i="1">
                          <a:latin typeface="Cambria Math"/>
                        </a:rPr>
                        <m:t>=−73.4 </m:t>
                      </m:r>
                      <m:f>
                        <m:fPr>
                          <m:ctrlPr>
                            <a:rPr lang="en-US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/>
                            </a:rPr>
                            <m:t>𝑘𝑗</m:t>
                          </m:r>
                        </m:num>
                        <m:den>
                          <m:r>
                            <a:rPr lang="en-US" i="1">
                              <a:latin typeface="Cambria Math"/>
                            </a:rPr>
                            <m:t>𝑚𝑜𝑙</m:t>
                          </m:r>
                        </m:den>
                      </m:f>
                    </m:oMath>
                  </m:oMathPara>
                </a14:m>
                <a:endParaRPr lang="en-US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6066" y="2895600"/>
                <a:ext cx="1999009" cy="618311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/>
              <p:cNvSpPr/>
              <p:nvPr/>
            </p:nvSpPr>
            <p:spPr>
              <a:xfrm>
                <a:off x="1852826" y="4622018"/>
                <a:ext cx="543834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/>
                        </a:rPr>
                        <m:t> </m:t>
                      </m:r>
                      <m:r>
                        <a:rPr lang="en-US" b="0" i="1" smtClean="0">
                          <a:latin typeface="Cambria Math"/>
                        </a:rPr>
                        <m:t>𝐶h𝑎𝑛𝑔𝑒</m:t>
                      </m:r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  <m:r>
                        <a:rPr lang="en-US" b="0" i="1" smtClean="0">
                          <a:latin typeface="Cambria Math"/>
                        </a:rPr>
                        <m:t>𝑖𝑛</m:t>
                      </m:r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  <m:r>
                        <a:rPr lang="en-US" b="0" i="1" smtClean="0">
                          <a:latin typeface="Cambria Math"/>
                        </a:rPr>
                        <m:t>𝑇𝑒𝑚𝑝𝑒𝑟𝑎𝑡𝑢𝑟𝑒</m:t>
                      </m:r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  <m:r>
                        <a:rPr lang="en-US" b="0" i="1" smtClean="0">
                          <a:latin typeface="Cambria Math"/>
                        </a:rPr>
                        <m:t>𝑖𝑓</m:t>
                      </m:r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  <m:r>
                        <a:rPr lang="en-US" b="0" i="1" smtClean="0">
                          <a:latin typeface="Cambria Math"/>
                        </a:rPr>
                        <m:t>𝑛𝑜𝑡</m:t>
                      </m:r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  <m:r>
                        <a:rPr lang="en-US" b="0" i="1" smtClean="0">
                          <a:latin typeface="Cambria Math"/>
                        </a:rPr>
                        <m:t>𝑟𝑒𝑚𝑜𝑣𝑒𝑑</m:t>
                      </m:r>
                      <m:r>
                        <a:rPr lang="en-US" b="0" i="1" smtClean="0">
                          <a:latin typeface="Cambria Math"/>
                        </a:rPr>
                        <m:t>= </m:t>
                      </m:r>
                      <m:r>
                        <m:rPr>
                          <m:sty m:val="p"/>
                        </m:rPr>
                        <a:rPr lang="en-US">
                          <a:latin typeface="Cambria Math"/>
                        </a:rPr>
                        <m:t>Δ</m:t>
                      </m:r>
                      <m:r>
                        <a:rPr lang="en-US" i="1">
                          <a:latin typeface="Cambria Math"/>
                        </a:rPr>
                        <m:t>73 °</m:t>
                      </m:r>
                      <m:r>
                        <a:rPr lang="en-US" i="1">
                          <a:latin typeface="Cambria Math"/>
                        </a:rPr>
                        <m:t>𝐶</m:t>
                      </m:r>
                    </m:oMath>
                  </m:oMathPara>
                </a14:m>
                <a:endParaRPr lang="en-US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4" name="Rectangle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2826" y="4622018"/>
                <a:ext cx="5438347" cy="369332"/>
              </a:xfrm>
              <a:prstGeom prst="rect">
                <a:avLst/>
              </a:prstGeom>
              <a:blipFill rotWithShape="1">
                <a:blip r:embed="rId8"/>
                <a:stretch>
                  <a:fillRect b="-131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TextBox 24"/>
          <p:cNvSpPr txBox="1"/>
          <p:nvPr/>
        </p:nvSpPr>
        <p:spPr>
          <a:xfrm>
            <a:off x="635000" y="843002"/>
            <a:ext cx="8534400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Glycol/Water Cooling Unit</a:t>
            </a:r>
            <a:endParaRPr lang="en-US" sz="32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13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1131721" y="3762829"/>
                <a:ext cx="7010400" cy="66691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/>
                        </a:rPr>
                        <m:t>73.4</m:t>
                      </m:r>
                      <m:f>
                        <m:fPr>
                          <m:ctrlPr>
                            <a:rPr lang="en-US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/>
                            </a:rPr>
                            <m:t>𝑘𝑗</m:t>
                          </m:r>
                        </m:num>
                        <m:den>
                          <m:r>
                            <a:rPr lang="en-US" i="1" strike="sngStrike">
                              <a:latin typeface="Cambria Math"/>
                            </a:rPr>
                            <m:t>𝑚𝑜𝑙</m:t>
                          </m:r>
                        </m:den>
                      </m:f>
                      <m:r>
                        <a:rPr lang="en-US" i="1">
                          <a:latin typeface="Cambria Math"/>
                        </a:rPr>
                        <m:t>∗1950 </m:t>
                      </m:r>
                      <m:r>
                        <a:rPr lang="en-US" i="1" strike="sngStrike">
                          <a:latin typeface="Cambria Math"/>
                        </a:rPr>
                        <m:t>𝑙𝑏𝑠</m:t>
                      </m:r>
                      <m:r>
                        <a:rPr lang="en-US" i="1">
                          <a:latin typeface="Cambria Math"/>
                        </a:rPr>
                        <m:t>∗</m:t>
                      </m:r>
                      <m:f>
                        <m:fPr>
                          <m:ctrlPr>
                            <a:rPr lang="en-US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/>
                            </a:rPr>
                            <m:t>453.59 </m:t>
                          </m:r>
                          <m:r>
                            <a:rPr lang="en-US" i="1" strike="sngStrike">
                              <a:latin typeface="Cambria Math"/>
                            </a:rPr>
                            <m:t>𝑔</m:t>
                          </m:r>
                        </m:num>
                        <m:den>
                          <m:r>
                            <a:rPr lang="en-US" i="1" strike="sngStrike">
                              <a:latin typeface="Cambria Math"/>
                            </a:rPr>
                            <m:t>𝑙𝑏𝑠</m:t>
                          </m:r>
                        </m:den>
                      </m:f>
                      <m:r>
                        <a:rPr lang="en-US" i="1">
                          <a:latin typeface="Cambria Math"/>
                        </a:rPr>
                        <m:t> ∗</m:t>
                      </m:r>
                      <m:f>
                        <m:fPr>
                          <m:ctrlPr>
                            <a:rPr lang="en-US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i="1" strike="sngStrike">
                              <a:latin typeface="Cambria Math"/>
                            </a:rPr>
                            <m:t>𝑚𝑜𝑙</m:t>
                          </m:r>
                        </m:num>
                        <m:den>
                          <m:r>
                            <a:rPr lang="en-US" i="1">
                              <a:latin typeface="Cambria Math"/>
                            </a:rPr>
                            <m:t>180.16 </m:t>
                          </m:r>
                          <m:r>
                            <a:rPr lang="en-US" i="1" strike="sngStrike">
                              <a:latin typeface="Cambria Math"/>
                            </a:rPr>
                            <m:t>𝑔</m:t>
                          </m:r>
                        </m:den>
                      </m:f>
                      <m:r>
                        <a:rPr lang="en-US" i="1">
                          <a:latin typeface="Cambria Math"/>
                        </a:rPr>
                        <m:t>∗75%=−270,269.5 </m:t>
                      </m:r>
                      <m:r>
                        <a:rPr lang="en-US" i="1">
                          <a:latin typeface="Cambria Math"/>
                        </a:rPr>
                        <m:t>𝑘𝑗</m:t>
                      </m:r>
                    </m:oMath>
                  </m:oMathPara>
                </a14:m>
                <a:endParaRPr lang="en-US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1721" y="3762829"/>
                <a:ext cx="7010400" cy="666914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3139" y="5105400"/>
            <a:ext cx="4547563" cy="125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7167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0" y="0"/>
            <a:ext cx="9144000" cy="6885323"/>
            <a:chOff x="0" y="0"/>
            <a:chExt cx="9144000" cy="6885323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61" r="7986"/>
            <a:stretch/>
          </p:blipFill>
          <p:spPr bwMode="auto">
            <a:xfrm>
              <a:off x="0" y="0"/>
              <a:ext cx="9144000" cy="68853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501" r="5451" b="65893"/>
            <a:stretch/>
          </p:blipFill>
          <p:spPr bwMode="auto">
            <a:xfrm>
              <a:off x="0" y="1"/>
              <a:ext cx="9144000" cy="19811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Rectangle 3"/>
            <p:cNvSpPr/>
            <p:nvPr/>
          </p:nvSpPr>
          <p:spPr>
            <a:xfrm>
              <a:off x="228600" y="228600"/>
              <a:ext cx="8686800" cy="640080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7019531"/>
              </p:ext>
            </p:extLst>
          </p:nvPr>
        </p:nvGraphicFramePr>
        <p:xfrm>
          <a:off x="381000" y="1447794"/>
          <a:ext cx="5943600" cy="507999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981200"/>
                <a:gridCol w="1981200"/>
                <a:gridCol w="1981200"/>
              </a:tblGrid>
              <a:tr h="23090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Item</a:t>
                      </a:r>
                      <a:endParaRPr lang="en-US" sz="1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Manufacturer</a:t>
                      </a:r>
                      <a:endParaRPr lang="en-US" sz="1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Price</a:t>
                      </a:r>
                      <a:endParaRPr lang="en-US" sz="1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23090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Silo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Brock Grain Systems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$10,000.00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23090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Auger 1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N/A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$7,000.00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23090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Auger 2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N/A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$7,000.00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23090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Mill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Pleasant Hill Grain Company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$7,100.00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23090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Grain Vacuum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JET 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$499.00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23090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Mash Pump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AAA Metal Fabrication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$2,471.00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23090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Brew Pump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AAA Metal Fabrication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$4,276.00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23090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DE Filter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Della </a:t>
                      </a:r>
                      <a:r>
                        <a:rPr lang="en-US" sz="1000" u="none" strike="noStrike" dirty="0" err="1">
                          <a:effectLst/>
                        </a:rPr>
                        <a:t>Toffola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$73,633.86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23090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Mash Tun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AAA Metal Fabrication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$42,336.00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23090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Boil Kettle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AAA Metal Fabrication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$33,048.00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23090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Heat Exchanger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AAA Metal Fabrication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$15,000.00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23090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Fermentation Tank (8)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AAA Metal Fabrication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$268,096.00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23090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Brightening Tank (8)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AAA Metal Fabrication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$242,232.00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23090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Refridgeration Room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Foster Coolers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$5,199.00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23090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Bottling Machine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Ager Tank &amp; Equipment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$51,635.00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23090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Labeling Machine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Ager Tank &amp; Equipment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$19,800.00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23090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Kegging Machine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Ager Tank &amp; Equipment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$18,900.00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23090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Hot Water Heater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Hubble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$5,000.00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23090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Glycol-Water Chiller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Glycol Chillers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$24,000.00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23090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Steam Boiler 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AAA Metal Fabrication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$113,890.00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23090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Piping 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AAA Metal Fabrication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$33,238.00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81000" y="282714"/>
            <a:ext cx="8534400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Total Equipment Costs</a:t>
            </a:r>
            <a:endParaRPr lang="en-US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5600" y="1143000"/>
            <a:ext cx="39624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Table 2: Equipment Costs</a:t>
            </a:r>
            <a:endParaRPr lang="en-US" sz="13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48400" y="3104107"/>
            <a:ext cx="26670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00" b="1" dirty="0" smtClean="0">
                <a:latin typeface="Times New Roman" pitchFamily="18" charset="0"/>
                <a:cs typeface="Times New Roman" pitchFamily="18" charset="0"/>
              </a:rPr>
              <a:t>Total Equipment Cost </a:t>
            </a:r>
            <a:r>
              <a:rPr lang="en-US" sz="1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$984,354 </a:t>
            </a:r>
            <a:endParaRPr lang="en-US" sz="1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560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0" y="0"/>
            <a:ext cx="9144000" cy="6885323"/>
            <a:chOff x="0" y="0"/>
            <a:chExt cx="9144000" cy="6885323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61" r="7986"/>
            <a:stretch/>
          </p:blipFill>
          <p:spPr bwMode="auto">
            <a:xfrm>
              <a:off x="0" y="0"/>
              <a:ext cx="9144000" cy="68853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501" r="5451" b="65893"/>
            <a:stretch/>
          </p:blipFill>
          <p:spPr bwMode="auto">
            <a:xfrm>
              <a:off x="0" y="1"/>
              <a:ext cx="9144000" cy="19811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Rectangle 3"/>
            <p:cNvSpPr/>
            <p:nvPr/>
          </p:nvSpPr>
          <p:spPr>
            <a:xfrm>
              <a:off x="228600" y="282714"/>
              <a:ext cx="8686800" cy="640080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381000" y="320814"/>
            <a:ext cx="8229600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Raw Material Costs</a:t>
            </a:r>
            <a:endParaRPr lang="en-US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0157981"/>
              </p:ext>
            </p:extLst>
          </p:nvPr>
        </p:nvGraphicFramePr>
        <p:xfrm>
          <a:off x="381000" y="1828800"/>
          <a:ext cx="8381996" cy="2624461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295400"/>
                <a:gridCol w="1219198"/>
                <a:gridCol w="1219200"/>
                <a:gridCol w="1055914"/>
                <a:gridCol w="1197428"/>
                <a:gridCol w="1404258"/>
                <a:gridCol w="990598"/>
              </a:tblGrid>
              <a:tr h="29006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Item</a:t>
                      </a:r>
                      <a:endParaRPr lang="en-US" sz="11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Manufacturer</a:t>
                      </a:r>
                      <a:endParaRPr lang="en-US" sz="11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Amount (Batch) </a:t>
                      </a:r>
                      <a:endParaRPr lang="en-US" sz="11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Unit Price</a:t>
                      </a:r>
                      <a:endParaRPr lang="en-US" sz="11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Price (Batch)</a:t>
                      </a:r>
                      <a:endParaRPr lang="en-US" sz="11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Shipping</a:t>
                      </a:r>
                      <a:r>
                        <a:rPr lang="en-US" sz="11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1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Price </a:t>
                      </a:r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(Year)</a:t>
                      </a:r>
                      <a:endParaRPr lang="en-US" sz="11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Price (Year)</a:t>
                      </a:r>
                      <a:endParaRPr lang="en-US" sz="11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36377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2-Row Barley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Canada Malting Company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2387 </a:t>
                      </a:r>
                      <a:r>
                        <a:rPr lang="en-US" sz="1100" u="none" strike="noStrike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lbs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</a:t>
                      </a:r>
                      <a:r>
                        <a:rPr lang="en-US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0.35 / </a:t>
                      </a:r>
                      <a:r>
                        <a:rPr lang="en-US" sz="1100" u="none" strike="noStrike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lb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$835.45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Included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$160,406.40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121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Caramel Malt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Thomas Faucet and Sons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159 </a:t>
                      </a:r>
                      <a:r>
                        <a:rPr lang="en-US" sz="1100" u="none" strike="noStrike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lbs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</a:t>
                      </a:r>
                      <a:r>
                        <a:rPr lang="en-US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 / </a:t>
                      </a:r>
                      <a:r>
                        <a:rPr lang="en-US" sz="1100" u="none" strike="noStrike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lb</a:t>
                      </a:r>
                      <a:r>
                        <a:rPr lang="en-US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$2.07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$1,344.00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$1,740.86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121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Carapils</a:t>
                      </a:r>
                      <a:r>
                        <a:rPr lang="en-US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Malt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Malteries</a:t>
                      </a:r>
                      <a:r>
                        <a:rPr lang="en-US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Franco-</a:t>
                      </a:r>
                      <a:r>
                        <a:rPr lang="en-US" sz="11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Belges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159 </a:t>
                      </a:r>
                      <a:r>
                        <a:rPr lang="en-US" sz="1100" u="none" strike="noStrike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lbs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</a:t>
                      </a:r>
                      <a:r>
                        <a:rPr lang="en-US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 /</a:t>
                      </a:r>
                      <a:r>
                        <a:rPr lang="en-US" sz="1100" u="none" strike="noStrike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100" u="none" strike="noStrike" baseline="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lb</a:t>
                      </a:r>
                      <a:r>
                        <a:rPr lang="en-US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$1.91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$1,344.00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$1,710.34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121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Diatomaceous Earth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Country Malt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 </a:t>
                      </a:r>
                      <a:r>
                        <a:rPr lang="en-US" sz="1100" u="none" strike="noStrike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lbs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</a:t>
                      </a:r>
                      <a:r>
                        <a:rPr lang="en-US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0.72 / </a:t>
                      </a:r>
                      <a:r>
                        <a:rPr lang="en-US" sz="1100" u="none" strike="noStrike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lb</a:t>
                      </a:r>
                      <a:r>
                        <a:rPr lang="en-US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$36.00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$480.00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$7,392.00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121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Saaz</a:t>
                      </a:r>
                      <a:r>
                        <a:rPr lang="en-US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Hops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Country Malt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24.4 </a:t>
                      </a:r>
                      <a:r>
                        <a:rPr lang="en-US" sz="1100" u="none" strike="noStrike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lbs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</a:t>
                      </a:r>
                      <a:r>
                        <a:rPr lang="en-US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7.26 / </a:t>
                      </a:r>
                      <a:r>
                        <a:rPr lang="en-US" sz="1100" u="none" strike="noStrike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lb</a:t>
                      </a:r>
                      <a:r>
                        <a:rPr lang="en-US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$177.14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Included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$34,011.65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121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Casecade</a:t>
                      </a:r>
                      <a:r>
                        <a:rPr lang="en-US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Hops 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Country Malt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36.6 </a:t>
                      </a:r>
                      <a:r>
                        <a:rPr lang="en-US" sz="1100" u="none" strike="noStrike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lbs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</a:t>
                      </a:r>
                      <a:r>
                        <a:rPr lang="en-US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6.17 / </a:t>
                      </a:r>
                      <a:r>
                        <a:rPr lang="en-US" sz="1100" u="none" strike="noStrike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lb</a:t>
                      </a:r>
                      <a:r>
                        <a:rPr lang="en-US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$225.82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Included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$43,357.82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6377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British Ale Yeast (WLP005)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White Labs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34.5 </a:t>
                      </a:r>
                      <a:r>
                        <a:rPr lang="en-US" sz="1100" u="none" strike="noStrike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lbs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</a:t>
                      </a:r>
                      <a:r>
                        <a:rPr lang="en-US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132.64 / </a:t>
                      </a:r>
                      <a:r>
                        <a:rPr lang="en-US" sz="1100" u="none" strike="noStrike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lb</a:t>
                      </a:r>
                      <a:r>
                        <a:rPr lang="en-US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$25.42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Included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$4,576.08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42900" y="1461076"/>
            <a:ext cx="39624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Table 3#: Raw Material Costs</a:t>
            </a:r>
            <a:endParaRPr lang="en-US" sz="13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26000" y="5002143"/>
            <a:ext cx="3784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Total Yearly Raw Material Cost 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$263,470</a:t>
            </a:r>
            <a:endParaRPr lang="en-U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00" y="4706679"/>
            <a:ext cx="3898900" cy="1536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596900" y="6231339"/>
            <a:ext cx="179087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/>
              <a:t>http://countrymaltgroup.com/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381000" y="6409795"/>
            <a:ext cx="2819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002060"/>
                </a:solidFill>
              </a:rPr>
              <a:t>Figure 8. Great Malt Group</a:t>
            </a:r>
            <a:endParaRPr lang="en-US" sz="11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4934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0" y="0"/>
            <a:ext cx="9144000" cy="6885323"/>
            <a:chOff x="0" y="0"/>
            <a:chExt cx="9144000" cy="6885323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61" r="7986"/>
            <a:stretch/>
          </p:blipFill>
          <p:spPr bwMode="auto">
            <a:xfrm>
              <a:off x="0" y="0"/>
              <a:ext cx="9144000" cy="68853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501" r="5451" b="65893"/>
            <a:stretch/>
          </p:blipFill>
          <p:spPr bwMode="auto">
            <a:xfrm>
              <a:off x="0" y="1"/>
              <a:ext cx="9144000" cy="19811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Rectangle 3"/>
            <p:cNvSpPr/>
            <p:nvPr/>
          </p:nvSpPr>
          <p:spPr>
            <a:xfrm>
              <a:off x="228600" y="228600"/>
              <a:ext cx="8686800" cy="640080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381000" y="282714"/>
            <a:ext cx="8534400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Product Distribution</a:t>
            </a:r>
            <a:endParaRPr lang="en-US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3919908"/>
              </p:ext>
            </p:extLst>
          </p:nvPr>
        </p:nvGraphicFramePr>
        <p:xfrm>
          <a:off x="2406328" y="1844012"/>
          <a:ext cx="6043458" cy="88350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133148"/>
                <a:gridCol w="982062"/>
                <a:gridCol w="982062"/>
                <a:gridCol w="982062"/>
                <a:gridCol w="956881"/>
                <a:gridCol w="1007243"/>
              </a:tblGrid>
              <a:tr h="294501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Distributed (99%)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Number/Batch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Number/Month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Unit Price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Monthly Sales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Yearly Sales</a:t>
                      </a:r>
                    </a:p>
                  </a:txBody>
                  <a:tcPr marL="9525" marR="9525" marT="9525" marB="0" anchor="ctr"/>
                </a:tc>
              </a:tr>
              <a:tr h="294501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Kegs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63.0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$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85.00 / keg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$85,510.00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$1,026,120.00</a:t>
                      </a:r>
                    </a:p>
                  </a:txBody>
                  <a:tcPr marL="9525" marR="9525" marT="9525" marB="0" anchor="ctr"/>
                </a:tc>
              </a:tr>
              <a:tr h="294501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Bottles (24 Pack)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430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6880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$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18.00 / 24 Pack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$123,840.00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$1,486,080.00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1337590" y="1155385"/>
            <a:ext cx="28350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Distributed Product (99%)</a:t>
            </a:r>
            <a:endParaRPr lang="en-US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433448" y="1558262"/>
            <a:ext cx="21455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Table 4: Distribution of product</a:t>
            </a:r>
            <a:endParaRPr lang="en-US" sz="1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7100347"/>
              </p:ext>
            </p:extLst>
          </p:nvPr>
        </p:nvGraphicFramePr>
        <p:xfrm>
          <a:off x="2411677" y="3506625"/>
          <a:ext cx="6070478" cy="90073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138215"/>
                <a:gridCol w="986453"/>
                <a:gridCol w="986453"/>
                <a:gridCol w="986453"/>
                <a:gridCol w="961158"/>
                <a:gridCol w="1011746"/>
              </a:tblGrid>
              <a:tr h="32855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In House (1%)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Number/Batch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Number/Month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Unit Price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Monthly Sales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Yearly Sales</a:t>
                      </a:r>
                    </a:p>
                  </a:txBody>
                  <a:tcPr marL="9525" marR="9525" marT="9525" marB="0" anchor="ctr"/>
                </a:tc>
              </a:tr>
              <a:tr h="28609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Kegs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$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4.50 / pint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$8,928.00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$107,136.00</a:t>
                      </a:r>
                    </a:p>
                  </a:txBody>
                  <a:tcPr marL="9525" marR="9525" marT="9525" marB="0" anchor="ctr"/>
                </a:tc>
              </a:tr>
              <a:tr h="28609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Bottles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N/A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N/A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N/A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2" name="Rectangle 11"/>
          <p:cNvSpPr/>
          <p:nvPr/>
        </p:nvSpPr>
        <p:spPr>
          <a:xfrm>
            <a:off x="1349068" y="2854110"/>
            <a:ext cx="24824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In House Product (1%)</a:t>
            </a:r>
            <a:endParaRPr lang="en-US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392332" y="3225137"/>
            <a:ext cx="270183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Table 5: Distribution of in house product</a:t>
            </a:r>
            <a:endParaRPr lang="en-US" sz="1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712405" y="5122706"/>
            <a:ext cx="35698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Total Monthly Sales - 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$218,278.00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712405" y="5784153"/>
            <a:ext cx="35325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Total Yearly Sales -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$2,619,336.00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16</a:t>
            </a:fld>
            <a:endParaRPr lang="en-US"/>
          </a:p>
        </p:txBody>
      </p:sp>
      <p:graphicFrame>
        <p:nvGraphicFramePr>
          <p:cNvPr id="16" name="Chart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36332589"/>
              </p:ext>
            </p:extLst>
          </p:nvPr>
        </p:nvGraphicFramePr>
        <p:xfrm>
          <a:off x="228600" y="4312844"/>
          <a:ext cx="3581400" cy="23742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1524000" y="5186072"/>
            <a:ext cx="1307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$1,026,120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26581" y="5500570"/>
            <a:ext cx="9983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$1,486,080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>
            <a:off x="1371600" y="4366819"/>
            <a:ext cx="0" cy="21244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066800" y="4092225"/>
            <a:ext cx="1307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$107,136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10752" y="6269956"/>
            <a:ext cx="2819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002060"/>
                </a:solidFill>
              </a:rPr>
              <a:t>Figure 9. Product Distribution</a:t>
            </a:r>
            <a:endParaRPr lang="en-US" sz="11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6027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0" y="0"/>
            <a:ext cx="9144000" cy="6885323"/>
            <a:chOff x="0" y="0"/>
            <a:chExt cx="9144000" cy="6885323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61" r="7986"/>
            <a:stretch/>
          </p:blipFill>
          <p:spPr bwMode="auto">
            <a:xfrm>
              <a:off x="0" y="0"/>
              <a:ext cx="9144000" cy="68853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501" r="5451" b="65893"/>
            <a:stretch/>
          </p:blipFill>
          <p:spPr bwMode="auto">
            <a:xfrm>
              <a:off x="0" y="1"/>
              <a:ext cx="9144000" cy="19811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Rectangle 3"/>
            <p:cNvSpPr/>
            <p:nvPr/>
          </p:nvSpPr>
          <p:spPr>
            <a:xfrm>
              <a:off x="228600" y="228600"/>
              <a:ext cx="8686800" cy="640080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381000" y="282714"/>
            <a:ext cx="8229600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Labor Costs</a:t>
            </a:r>
            <a:endParaRPr lang="en-US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653757"/>
            <a:ext cx="6129838" cy="3550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0" name="Table 4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1907948"/>
              </p:ext>
            </p:extLst>
          </p:nvPr>
        </p:nvGraphicFramePr>
        <p:xfrm>
          <a:off x="5575300" y="2743200"/>
          <a:ext cx="3048000" cy="175513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032000"/>
                <a:gridCol w="1016000"/>
              </a:tblGrid>
              <a:tr h="250734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Position</a:t>
                      </a:r>
                      <a:r>
                        <a:rPr lang="en-US" sz="1000" baseline="0" dirty="0" smtClean="0"/>
                        <a:t> </a:t>
                      </a:r>
                      <a:endParaRPr lang="en-US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Yearly Salary </a:t>
                      </a:r>
                      <a:endParaRPr lang="en-US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50734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Proprietor </a:t>
                      </a:r>
                      <a:endParaRPr lang="en-US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$100,000</a:t>
                      </a:r>
                      <a:endParaRPr lang="en-US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50734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Secretary</a:t>
                      </a:r>
                      <a:endParaRPr lang="en-US" sz="1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$30,000</a:t>
                      </a:r>
                      <a:endParaRPr lang="en-US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50734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Head Brewer</a:t>
                      </a:r>
                      <a:endParaRPr lang="en-US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$55,000</a:t>
                      </a:r>
                      <a:endParaRPr lang="en-US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50734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Cleaner</a:t>
                      </a:r>
                      <a:r>
                        <a:rPr lang="en-US" sz="1000" baseline="0" dirty="0" smtClean="0"/>
                        <a:t> </a:t>
                      </a:r>
                      <a:endParaRPr lang="en-US" sz="10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$30,000</a:t>
                      </a:r>
                      <a:endParaRPr lang="en-US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50734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Brewers Assistant</a:t>
                      </a:r>
                      <a:endParaRPr lang="en-US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$30,000</a:t>
                      </a:r>
                      <a:endParaRPr lang="en-US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50734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Inventory/</a:t>
                      </a:r>
                      <a:r>
                        <a:rPr lang="en-US" sz="1000" baseline="0" dirty="0" smtClean="0"/>
                        <a:t>Distribution Specialist</a:t>
                      </a:r>
                      <a:endParaRPr lang="en-US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$35,000</a:t>
                      </a:r>
                      <a:endParaRPr lang="en-US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6042585" y="4881076"/>
            <a:ext cx="25553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Total Yearly Labor Cost</a:t>
            </a:r>
          </a:p>
          <a:p>
            <a:pPr algn="ctr"/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$280,000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447675" y="5268303"/>
            <a:ext cx="2819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002060"/>
                </a:solidFill>
              </a:rPr>
              <a:t>Figure 10. Labor Distribution Tree</a:t>
            </a:r>
            <a:endParaRPr lang="en-US" sz="1100" dirty="0">
              <a:solidFill>
                <a:srgbClr val="00206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573681" y="2506924"/>
            <a:ext cx="165000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Table 6: Yearly Salaries</a:t>
            </a:r>
            <a:endParaRPr lang="en-US" sz="1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6523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0" y="0"/>
            <a:ext cx="9144000" cy="6885323"/>
            <a:chOff x="0" y="0"/>
            <a:chExt cx="9144000" cy="6885323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61" r="7986"/>
            <a:stretch/>
          </p:blipFill>
          <p:spPr bwMode="auto">
            <a:xfrm>
              <a:off x="0" y="0"/>
              <a:ext cx="9144000" cy="68853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501" r="5451" b="65893"/>
            <a:stretch/>
          </p:blipFill>
          <p:spPr bwMode="auto">
            <a:xfrm>
              <a:off x="0" y="1"/>
              <a:ext cx="9144000" cy="19811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Rectangle 3"/>
            <p:cNvSpPr/>
            <p:nvPr/>
          </p:nvSpPr>
          <p:spPr>
            <a:xfrm>
              <a:off x="228600" y="228600"/>
              <a:ext cx="8686800" cy="640080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381000" y="282714"/>
            <a:ext cx="8534400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Energy Requirement </a:t>
            </a:r>
            <a:endParaRPr lang="en-US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6019813"/>
              </p:ext>
            </p:extLst>
          </p:nvPr>
        </p:nvGraphicFramePr>
        <p:xfrm>
          <a:off x="381000" y="1447800"/>
          <a:ext cx="6172200" cy="50292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132114"/>
                <a:gridCol w="1202871"/>
                <a:gridCol w="1202871"/>
                <a:gridCol w="1273629"/>
                <a:gridCol w="1360715"/>
              </a:tblGrid>
              <a:tr h="33528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Component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Energy Required (Batch)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Energy Required (Year)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Energy Cost (Batch)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Energy Cost (Year)</a:t>
                      </a:r>
                    </a:p>
                  </a:txBody>
                  <a:tcPr marL="0" marR="0" marT="0" marB="0" anchor="ctr"/>
                </a:tc>
              </a:tr>
              <a:tr h="33528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Auger 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0.196 kW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37.632 kW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$0.0200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$3.83</a:t>
                      </a:r>
                    </a:p>
                  </a:txBody>
                  <a:tcPr marL="0" marR="0" marT="0" marB="0" anchor="ctr"/>
                </a:tc>
              </a:tr>
              <a:tr h="33528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Auger 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0.196 kW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37.632 kW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$0.0200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$3.83</a:t>
                      </a:r>
                    </a:p>
                  </a:txBody>
                  <a:tcPr marL="0" marR="0" marT="0" marB="0" anchor="ctr"/>
                </a:tc>
              </a:tr>
              <a:tr h="33528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Mill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34.856 kW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6692.352 kW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$3.5511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$681.82</a:t>
                      </a:r>
                    </a:p>
                  </a:txBody>
                  <a:tcPr marL="0" marR="0" marT="0" marB="0" anchor="ctr"/>
                </a:tc>
              </a:tr>
              <a:tr h="33528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Grain Vacuum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1.13 kW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216.96 kW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$0.1151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$22.10</a:t>
                      </a:r>
                    </a:p>
                  </a:txBody>
                  <a:tcPr marL="0" marR="0" marT="0" marB="0" anchor="ctr"/>
                </a:tc>
              </a:tr>
              <a:tr h="33528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Brewing Pump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3.51 kW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673.92 kW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$0.3576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$68.66</a:t>
                      </a:r>
                    </a:p>
                  </a:txBody>
                  <a:tcPr marL="0" marR="0" marT="0" marB="0" anchor="ctr"/>
                </a:tc>
              </a:tr>
              <a:tr h="33528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Mash Pump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0.097 kW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18.624 kW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$0.0099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$1.90</a:t>
                      </a:r>
                    </a:p>
                  </a:txBody>
                  <a:tcPr marL="0" marR="0" marT="0" marB="0" anchor="ctr"/>
                </a:tc>
              </a:tr>
              <a:tr h="33528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DE Filter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20.74 kW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3982.08 kW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$2.1130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$405.69</a:t>
                      </a:r>
                    </a:p>
                  </a:txBody>
                  <a:tcPr marL="0" marR="0" marT="0" marB="0" anchor="ctr"/>
                </a:tc>
              </a:tr>
              <a:tr h="33528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Mash </a:t>
                      </a:r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Tun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2.24 kW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430.08 kW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$0.23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$43.82</a:t>
                      </a:r>
                    </a:p>
                  </a:txBody>
                  <a:tcPr marL="0" marR="0" marT="0" marB="0" anchor="ctr"/>
                </a:tc>
              </a:tr>
              <a:tr h="33528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Refrigeration 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Room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1.864 kW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134.208 kW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$0.19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$13.67</a:t>
                      </a:r>
                    </a:p>
                  </a:txBody>
                  <a:tcPr marL="0" marR="0" marT="0" marB="0" anchor="ctr"/>
                </a:tc>
              </a:tr>
              <a:tr h="33528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Bottling Machine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4.32 kW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829.44 kW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$0.4401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$84.50</a:t>
                      </a:r>
                    </a:p>
                  </a:txBody>
                  <a:tcPr marL="0" marR="0" marT="0" marB="0" anchor="ctr"/>
                </a:tc>
              </a:tr>
              <a:tr h="33528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Labeling Machine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0.054 kW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10.368 kW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$0.0055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$1.06</a:t>
                      </a:r>
                    </a:p>
                  </a:txBody>
                  <a:tcPr marL="0" marR="0" marT="0" marB="0" anchor="ctr"/>
                </a:tc>
              </a:tr>
              <a:tr h="33528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Kegging Machine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3.3 kW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633.6 kW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$0.34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$64.55</a:t>
                      </a:r>
                    </a:p>
                  </a:txBody>
                  <a:tcPr marL="0" marR="0" marT="0" marB="0" anchor="ctr"/>
                </a:tc>
              </a:tr>
              <a:tr h="33528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Hot Water Heater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40.63 kW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7800.96 kW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$4.14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$794.76</a:t>
                      </a:r>
                    </a:p>
                  </a:txBody>
                  <a:tcPr marL="0" marR="0" marT="0" marB="0" anchor="ctr"/>
                </a:tc>
              </a:tr>
              <a:tr h="33528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Glycol-Water Chiller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660 kW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237600 kW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$67.24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$24,206.69</a:t>
                      </a: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81000" y="1173598"/>
            <a:ext cx="39624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Table 7: Brewery’s Energy Requirements</a:t>
            </a:r>
            <a:endParaRPr lang="en-US" sz="13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584313" y="3020199"/>
            <a:ext cx="233108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5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Total Energy Cost (Batch)</a:t>
            </a:r>
          </a:p>
          <a:p>
            <a:pPr algn="ctr"/>
            <a:r>
              <a:rPr lang="en-US" sz="15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$ 78.77</a:t>
            </a:r>
            <a:endParaRPr lang="en-US" sz="15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492556" y="4267200"/>
            <a:ext cx="25146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5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Total Energy Cost </a:t>
            </a:r>
            <a:r>
              <a:rPr lang="en-US" sz="15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(Year)</a:t>
            </a:r>
            <a:endParaRPr lang="en-US" sz="15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15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$ </a:t>
            </a:r>
            <a:r>
              <a:rPr lang="en-US" sz="15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26,637</a:t>
            </a:r>
            <a:endParaRPr lang="en-US" sz="15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731000" y="1465986"/>
            <a:ext cx="1981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CL&amp;P supplies electricity at $0.10188/kW</a:t>
            </a:r>
            <a:endParaRPr 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98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91440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Rectangle 16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55171" y="228600"/>
            <a:ext cx="8229600" cy="1143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Mash Tun Optimization</a:t>
            </a:r>
            <a:endParaRPr lang="en-US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5800" y="1295399"/>
            <a:ext cx="7448550" cy="512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2060"/>
              </a:buClr>
              <a:buSzPct val="75000"/>
              <a:buFont typeface="Wingdings" pitchFamily="2" charset="2"/>
              <a:buChar char="§"/>
            </a:pPr>
            <a:r>
              <a:rPr lang="en-US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Starch </a:t>
            </a:r>
            <a:r>
              <a:rPr lang="en-US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ecomposition during mashing produces fermentable and un-fermentable sugars </a:t>
            </a:r>
          </a:p>
          <a:p>
            <a:pPr marL="742950" lvl="1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r>
              <a:rPr lang="en-US" sz="19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Malted </a:t>
            </a:r>
            <a:r>
              <a:rPr lang="en-US" sz="19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19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arley starches - amylose </a:t>
            </a:r>
            <a:r>
              <a:rPr lang="en-US" sz="19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en-US" sz="19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amylopectin</a:t>
            </a:r>
          </a:p>
          <a:p>
            <a:pPr lvl="1">
              <a:buClr>
                <a:srgbClr val="002060"/>
              </a:buClr>
              <a:buSzPct val="75000"/>
            </a:pPr>
            <a:endParaRPr lang="en-US" sz="11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Clr>
                <a:srgbClr val="002060"/>
              </a:buClr>
              <a:buSzPct val="75000"/>
              <a:buFont typeface="Wingdings" pitchFamily="2" charset="2"/>
              <a:buChar char="§"/>
            </a:pPr>
            <a:r>
              <a:rPr lang="en-US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Enzymes </a:t>
            </a:r>
          </a:p>
          <a:p>
            <a:pPr marL="742950" lvl="1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r>
              <a:rPr lang="en-US" sz="19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Alpha Amylase: 60˚</a:t>
            </a:r>
            <a:r>
              <a:rPr lang="en-US" sz="19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19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70˚C, not selective for cleaving</a:t>
            </a:r>
          </a:p>
          <a:p>
            <a:pPr marL="1200150" lvl="2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r>
              <a:rPr lang="en-US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Thicker, less alcohol, more sugar flavors</a:t>
            </a:r>
          </a:p>
          <a:p>
            <a:pPr marL="742950" lvl="1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r>
              <a:rPr lang="en-US" sz="19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Beta Amylase: 55˚</a:t>
            </a:r>
            <a:r>
              <a:rPr lang="en-US" sz="19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19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65˚</a:t>
            </a:r>
            <a:r>
              <a:rPr lang="en-US" sz="19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19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produces maltose</a:t>
            </a:r>
          </a:p>
          <a:p>
            <a:pPr marL="1200150" lvl="2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r>
              <a:rPr lang="en-US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Dryer beer, more alcoholic, malt flavor</a:t>
            </a:r>
          </a:p>
          <a:p>
            <a:pPr>
              <a:buClr>
                <a:srgbClr val="002060"/>
              </a:buClr>
              <a:buSzPct val="75000"/>
            </a:pPr>
            <a:endParaRPr lang="en-US" sz="105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Clr>
                <a:srgbClr val="002060"/>
              </a:buClr>
              <a:buSzPct val="75000"/>
              <a:buFont typeface="Wingdings" pitchFamily="2" charset="2"/>
              <a:buChar char="§"/>
            </a:pPr>
            <a:r>
              <a:rPr lang="en-US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Sugars define the taste profile and overall quality of end product</a:t>
            </a:r>
          </a:p>
          <a:p>
            <a:pPr marL="742950" lvl="1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r>
              <a:rPr lang="en-US" sz="19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Yeast can ferment mono-, di-, and tri-saccharides</a:t>
            </a:r>
          </a:p>
          <a:p>
            <a:pPr marL="742950" lvl="1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r>
              <a:rPr lang="en-US" sz="19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Higher order sugars contribute to flavor and body</a:t>
            </a:r>
          </a:p>
          <a:p>
            <a:pPr lvl="1">
              <a:buClr>
                <a:srgbClr val="002060"/>
              </a:buClr>
              <a:buSzPct val="75000"/>
            </a:pPr>
            <a:endParaRPr lang="en-US" sz="105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Clr>
                <a:srgbClr val="002060"/>
              </a:buClr>
              <a:buSzPct val="75000"/>
              <a:buFont typeface="Wingdings" pitchFamily="2" charset="2"/>
              <a:buChar char="§"/>
            </a:pP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Analyze starch decomposition to optimize mashing temperature</a:t>
            </a:r>
          </a:p>
          <a:p>
            <a:pPr lvl="1">
              <a:buClr>
                <a:srgbClr val="002060"/>
              </a:buClr>
              <a:buSzPct val="75000"/>
            </a:pPr>
            <a:endParaRPr lang="en-US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002060"/>
              </a:buClr>
              <a:buSzPct val="75000"/>
            </a:pPr>
            <a:endParaRPr lang="en-US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7074" y="1999286"/>
            <a:ext cx="1640367" cy="944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086600" y="2943962"/>
            <a:ext cx="2057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http://</a:t>
            </a:r>
            <a:r>
              <a:rPr lang="en-US" sz="800" dirty="0" smtClean="0"/>
              <a:t>class.fst.ohio-state.edu/fst605/ lectures/lect14.html</a:t>
            </a:r>
            <a:endParaRPr lang="en-US" sz="800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7219950" y="3267414"/>
            <a:ext cx="22098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002060"/>
                </a:solidFill>
              </a:rPr>
              <a:t>Figure 11. </a:t>
            </a:r>
            <a:r>
              <a:rPr lang="en-US" sz="1100" dirty="0" err="1" smtClean="0">
                <a:solidFill>
                  <a:srgbClr val="002060"/>
                </a:solidFill>
              </a:rPr>
              <a:t>MAltose</a:t>
            </a:r>
            <a:endParaRPr lang="en-US" sz="11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76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0" y="0"/>
            <a:ext cx="9144000" cy="6885323"/>
            <a:chOff x="0" y="0"/>
            <a:chExt cx="9144000" cy="6885323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61" r="7986"/>
            <a:stretch/>
          </p:blipFill>
          <p:spPr bwMode="auto">
            <a:xfrm>
              <a:off x="0" y="0"/>
              <a:ext cx="9144000" cy="68853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501" r="5451" b="65893"/>
            <a:stretch/>
          </p:blipFill>
          <p:spPr bwMode="auto">
            <a:xfrm>
              <a:off x="0" y="1"/>
              <a:ext cx="9144000" cy="19811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Rectangle 3"/>
            <p:cNvSpPr/>
            <p:nvPr/>
          </p:nvSpPr>
          <p:spPr>
            <a:xfrm>
              <a:off x="228600" y="228600"/>
              <a:ext cx="8686800" cy="640080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381000" y="282714"/>
            <a:ext cx="8534400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Outline</a:t>
            </a:r>
            <a:endParaRPr lang="en-US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838200" y="1052155"/>
            <a:ext cx="7620000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 pitchFamily="49" charset="0"/>
              <a:buChar char="o"/>
            </a:pPr>
            <a:r>
              <a:rPr lang="en-US" sz="2400" dirty="0" smtClean="0">
                <a:solidFill>
                  <a:srgbClr val="002060"/>
                </a:solidFill>
              </a:rPr>
              <a:t>Overall Process</a:t>
            </a:r>
          </a:p>
          <a:p>
            <a:pPr marL="285750" indent="-285750">
              <a:buFont typeface="Courier New" pitchFamily="49" charset="0"/>
              <a:buChar char="o"/>
            </a:pPr>
            <a:r>
              <a:rPr lang="en-US" sz="2400" dirty="0" smtClean="0">
                <a:solidFill>
                  <a:srgbClr val="002060"/>
                </a:solidFill>
              </a:rPr>
              <a:t>Motivation and Design Goals</a:t>
            </a:r>
          </a:p>
          <a:p>
            <a:pPr marL="285750" indent="-285750">
              <a:buFont typeface="Courier New" pitchFamily="49" charset="0"/>
              <a:buChar char="o"/>
            </a:pPr>
            <a:r>
              <a:rPr lang="en-US" sz="2400" dirty="0" smtClean="0">
                <a:solidFill>
                  <a:srgbClr val="002060"/>
                </a:solidFill>
              </a:rPr>
              <a:t>Component Balances</a:t>
            </a:r>
          </a:p>
          <a:p>
            <a:pPr marL="285750" indent="-285750">
              <a:buFont typeface="Courier New" pitchFamily="49" charset="0"/>
              <a:buChar char="o"/>
            </a:pPr>
            <a:r>
              <a:rPr lang="en-US" sz="2400" dirty="0" smtClean="0">
                <a:solidFill>
                  <a:srgbClr val="002060"/>
                </a:solidFill>
              </a:rPr>
              <a:t>Equipment and Raw Material Costs</a:t>
            </a:r>
          </a:p>
          <a:p>
            <a:pPr marL="285750" indent="-285750">
              <a:buFont typeface="Courier New" pitchFamily="49" charset="0"/>
              <a:buChar char="o"/>
            </a:pPr>
            <a:r>
              <a:rPr lang="en-US" sz="2400" dirty="0" smtClean="0">
                <a:solidFill>
                  <a:srgbClr val="002060"/>
                </a:solidFill>
              </a:rPr>
              <a:t>Product Distribution</a:t>
            </a:r>
          </a:p>
          <a:p>
            <a:pPr marL="285750" indent="-285750">
              <a:buFont typeface="Courier New" pitchFamily="49" charset="0"/>
              <a:buChar char="o"/>
            </a:pPr>
            <a:r>
              <a:rPr lang="en-US" sz="2400" dirty="0" smtClean="0">
                <a:solidFill>
                  <a:srgbClr val="002060"/>
                </a:solidFill>
              </a:rPr>
              <a:t>Labor</a:t>
            </a:r>
          </a:p>
          <a:p>
            <a:pPr marL="285750" indent="-285750">
              <a:buFont typeface="Courier New" pitchFamily="49" charset="0"/>
              <a:buChar char="o"/>
            </a:pPr>
            <a:r>
              <a:rPr lang="en-US" sz="2400" dirty="0" smtClean="0">
                <a:solidFill>
                  <a:srgbClr val="002060"/>
                </a:solidFill>
              </a:rPr>
              <a:t>Energy Requirements</a:t>
            </a:r>
          </a:p>
          <a:p>
            <a:pPr marL="285750" indent="-285750">
              <a:buFont typeface="Courier New" pitchFamily="49" charset="0"/>
              <a:buChar char="o"/>
            </a:pPr>
            <a:r>
              <a:rPr lang="en-US" sz="2400" dirty="0" smtClean="0">
                <a:solidFill>
                  <a:srgbClr val="002060"/>
                </a:solidFill>
              </a:rPr>
              <a:t>Mash </a:t>
            </a:r>
            <a:r>
              <a:rPr lang="en-US" sz="2400" dirty="0" err="1" smtClean="0">
                <a:solidFill>
                  <a:srgbClr val="002060"/>
                </a:solidFill>
              </a:rPr>
              <a:t>Tun</a:t>
            </a:r>
            <a:r>
              <a:rPr lang="en-US" sz="2400" dirty="0" smtClean="0">
                <a:solidFill>
                  <a:srgbClr val="002060"/>
                </a:solidFill>
              </a:rPr>
              <a:t> Optimization</a:t>
            </a:r>
          </a:p>
          <a:p>
            <a:pPr marL="285750" indent="-285750">
              <a:buFont typeface="Courier New" pitchFamily="49" charset="0"/>
              <a:buChar char="o"/>
            </a:pPr>
            <a:r>
              <a:rPr lang="en-US" sz="2400" dirty="0" smtClean="0">
                <a:solidFill>
                  <a:srgbClr val="002060"/>
                </a:solidFill>
              </a:rPr>
              <a:t>HPLC Analysis of Sugars</a:t>
            </a:r>
          </a:p>
          <a:p>
            <a:pPr marL="285750" indent="-285750">
              <a:buFont typeface="Courier New" pitchFamily="49" charset="0"/>
              <a:buChar char="o"/>
            </a:pPr>
            <a:r>
              <a:rPr lang="en-US" sz="2400" dirty="0" smtClean="0">
                <a:solidFill>
                  <a:srgbClr val="002060"/>
                </a:solidFill>
              </a:rPr>
              <a:t>Kinetic Model</a:t>
            </a:r>
          </a:p>
          <a:p>
            <a:pPr marL="285750" indent="-285750">
              <a:buFont typeface="Courier New" pitchFamily="49" charset="0"/>
              <a:buChar char="o"/>
            </a:pPr>
            <a:r>
              <a:rPr lang="en-US" sz="2400" dirty="0" smtClean="0">
                <a:solidFill>
                  <a:srgbClr val="002060"/>
                </a:solidFill>
              </a:rPr>
              <a:t>Brewing Schedule Optimization</a:t>
            </a:r>
          </a:p>
          <a:p>
            <a:pPr marL="285750" indent="-285750">
              <a:buFont typeface="Courier New" pitchFamily="49" charset="0"/>
              <a:buChar char="o"/>
            </a:pPr>
            <a:r>
              <a:rPr lang="en-US" sz="2400" dirty="0" smtClean="0">
                <a:solidFill>
                  <a:srgbClr val="002060"/>
                </a:solidFill>
              </a:rPr>
              <a:t>Environmental Concerns</a:t>
            </a:r>
          </a:p>
          <a:p>
            <a:pPr marL="285750" indent="-285750">
              <a:buFont typeface="Courier New" pitchFamily="49" charset="0"/>
              <a:buChar char="o"/>
            </a:pPr>
            <a:r>
              <a:rPr lang="en-US" sz="2400" dirty="0" smtClean="0">
                <a:solidFill>
                  <a:srgbClr val="002060"/>
                </a:solidFill>
              </a:rPr>
              <a:t>Profitability Analysis</a:t>
            </a:r>
          </a:p>
          <a:p>
            <a:pPr marL="285750" indent="-285750">
              <a:buFont typeface="Courier New" pitchFamily="49" charset="0"/>
              <a:buChar char="o"/>
            </a:pPr>
            <a:r>
              <a:rPr lang="en-US" sz="2400" dirty="0" smtClean="0">
                <a:solidFill>
                  <a:srgbClr val="002060"/>
                </a:solidFill>
              </a:rPr>
              <a:t>Conclusions</a:t>
            </a:r>
          </a:p>
          <a:p>
            <a:pPr marL="285750" indent="-285750">
              <a:buFont typeface="Courier New" pitchFamily="49" charset="0"/>
              <a:buChar char="o"/>
            </a:pPr>
            <a:endParaRPr lang="en-US" dirty="0" smtClean="0">
              <a:solidFill>
                <a:srgbClr val="002060"/>
              </a:solidFill>
            </a:endParaRPr>
          </a:p>
          <a:p>
            <a:pPr marL="285750" indent="-285750">
              <a:buFont typeface="Courier New" pitchFamily="49" charset="0"/>
              <a:buChar char="o"/>
            </a:pPr>
            <a:endParaRPr lang="en-US" dirty="0" smtClean="0">
              <a:solidFill>
                <a:srgbClr val="002060"/>
              </a:solidFill>
            </a:endParaRPr>
          </a:p>
          <a:p>
            <a:pPr marL="285750" indent="-285750">
              <a:buFont typeface="Courier New" pitchFamily="49" charset="0"/>
              <a:buChar char="o"/>
            </a:pPr>
            <a:endParaRPr 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866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91440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55171" y="228600"/>
            <a:ext cx="8229600" cy="1143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Mash Tun Optimization</a:t>
            </a:r>
            <a:endParaRPr lang="en-US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5171" y="1676400"/>
            <a:ext cx="5695950" cy="4501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2060"/>
              </a:buClr>
              <a:buSzPct val="75000"/>
            </a:pPr>
            <a:r>
              <a:rPr lang="en-US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High Performance Liquid Chromatography</a:t>
            </a:r>
          </a:p>
          <a:p>
            <a:pPr marL="285750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endParaRPr lang="en-US" sz="105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800100" lvl="1" indent="-342900">
              <a:buClr>
                <a:srgbClr val="002060"/>
              </a:buClr>
              <a:buSzPct val="75000"/>
              <a:buFont typeface="Wingdings" pitchFamily="2" charset="2"/>
              <a:buChar char="§"/>
            </a:pPr>
            <a:r>
              <a:rPr lang="en-US" sz="19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Column separates molecules based on molecular size and hydrophobic interaction</a:t>
            </a:r>
          </a:p>
          <a:p>
            <a:pPr lvl="1">
              <a:buClr>
                <a:srgbClr val="002060"/>
              </a:buClr>
              <a:buSzPct val="75000"/>
            </a:pPr>
            <a:endParaRPr lang="en-US" sz="105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800100" lvl="1" indent="-342900">
              <a:buClr>
                <a:srgbClr val="002060"/>
              </a:buClr>
              <a:buSzPct val="75000"/>
              <a:buFont typeface="Wingdings" pitchFamily="2" charset="2"/>
              <a:buChar char="§"/>
            </a:pPr>
            <a:r>
              <a:rPr lang="en-US" sz="19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Two types of HPLC</a:t>
            </a:r>
          </a:p>
          <a:p>
            <a:pPr marL="1200150" lvl="2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r>
              <a:rPr lang="en-US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Reverse Phase – nonpolar stationary phase and less hydrophobic mobile phase</a:t>
            </a:r>
          </a:p>
          <a:p>
            <a:pPr marL="1200150" lvl="2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r>
              <a:rPr lang="en-US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Normal Phase – polar stationary phase and more hydrophobic mobile phase</a:t>
            </a:r>
          </a:p>
          <a:p>
            <a:pPr lvl="2">
              <a:buClr>
                <a:srgbClr val="002060"/>
              </a:buClr>
              <a:buSzPct val="75000"/>
            </a:pPr>
            <a:endParaRPr lang="en-US" sz="105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800100" lvl="1" indent="-342900">
              <a:buClr>
                <a:srgbClr val="002060"/>
              </a:buClr>
              <a:buSzPct val="75000"/>
              <a:buFont typeface="Wingdings" pitchFamily="2" charset="2"/>
              <a:buChar char="§"/>
            </a:pPr>
            <a:r>
              <a:rPr lang="en-US" sz="19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Detection</a:t>
            </a:r>
          </a:p>
          <a:p>
            <a:pPr marL="1200150" lvl="2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r>
              <a:rPr lang="en-US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Refractive Index - </a:t>
            </a:r>
            <a:r>
              <a:rPr lang="en-US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measure the bending of a ray </a:t>
            </a:r>
            <a:r>
              <a:rPr lang="en-US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of    light </a:t>
            </a:r>
            <a:r>
              <a:rPr lang="en-US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passing through two </a:t>
            </a:r>
            <a:r>
              <a:rPr lang="en-US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mediums</a:t>
            </a:r>
          </a:p>
          <a:p>
            <a:pPr marL="1657350" lvl="3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r>
              <a:rPr lang="en-US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Angle of refraction</a:t>
            </a:r>
          </a:p>
          <a:p>
            <a:pPr marL="1200150" lvl="2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r>
              <a:rPr lang="en-US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UV-Vis</a:t>
            </a:r>
          </a:p>
          <a:p>
            <a:pPr marL="1200150" lvl="2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r>
              <a:rPr lang="en-US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Fluorescence</a:t>
            </a:r>
          </a:p>
          <a:p>
            <a:pPr>
              <a:buClr>
                <a:srgbClr val="002060"/>
              </a:buClr>
              <a:buSzPct val="75000"/>
            </a:pPr>
            <a:endParaRPr lang="en-US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781050" y="685800"/>
            <a:ext cx="8229600" cy="1143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HPLC Analysis of Sugars</a:t>
            </a:r>
            <a:endParaRPr lang="en-US" sz="3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5122" name="Picture 2" descr="F:\Spring 2011\Senior Design\Deliverable 3\HPLC Lab Pictures\DSCN105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20" t="10000" r="21550" b="6667"/>
          <a:stretch/>
        </p:blipFill>
        <p:spPr bwMode="auto">
          <a:xfrm>
            <a:off x="6194337" y="2152650"/>
            <a:ext cx="2561859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184446" y="5353050"/>
            <a:ext cx="2819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002060"/>
                </a:solidFill>
              </a:rPr>
              <a:t>Figure 12. HPLC Chromatogram</a:t>
            </a:r>
            <a:endParaRPr lang="en-US" sz="11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858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91440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55171" y="228600"/>
            <a:ext cx="8229600" cy="1143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HPLC Analysis of Sugars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80999" y="1295399"/>
            <a:ext cx="8077201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r>
              <a:rPr lang="en-US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Experimental Procedure:</a:t>
            </a:r>
          </a:p>
          <a:p>
            <a:pPr marL="742950" lvl="1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r>
              <a:rPr lang="en-US" sz="19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Brewed at 3 mashing temperatures - 55˚C, 63˚C, 70˚C</a:t>
            </a:r>
          </a:p>
          <a:p>
            <a:pPr marL="742950" lvl="1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endParaRPr lang="en-US" sz="105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r>
              <a:rPr lang="en-US" sz="19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Sampled mash every 5 minutes for 60 minute duration</a:t>
            </a:r>
          </a:p>
          <a:p>
            <a:pPr marL="1200150" lvl="2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r>
              <a:rPr lang="en-US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Quenched reaction with 0.1M NH</a:t>
            </a:r>
            <a:r>
              <a:rPr lang="en-US" sz="1500" baseline="-25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OH and placed in ice bath</a:t>
            </a:r>
          </a:p>
          <a:p>
            <a:pPr marL="1200150" lvl="2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endParaRPr lang="en-US" sz="105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endParaRPr lang="en-US" sz="19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endParaRPr lang="en-US" sz="19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Clr>
                <a:srgbClr val="002060"/>
              </a:buClr>
              <a:buSzPct val="75000"/>
            </a:pPr>
            <a:endParaRPr lang="en-US" sz="11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F:\Spring 2011\Senior Design\Deliverable 3\Mash at 70 Celsius\IMG_121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2" t="5278" r="7499" b="11250"/>
          <a:stretch/>
        </p:blipFill>
        <p:spPr bwMode="auto">
          <a:xfrm>
            <a:off x="1066800" y="3048000"/>
            <a:ext cx="3892340" cy="281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F:\Spring 2011\Senior Design\Deliverable 3\Mash at 70 Celsius\IMG_122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67" r="3148"/>
          <a:stretch/>
        </p:blipFill>
        <p:spPr bwMode="auto">
          <a:xfrm>
            <a:off x="5410200" y="2971800"/>
            <a:ext cx="2685104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066800" y="5941427"/>
            <a:ext cx="2819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002060"/>
                </a:solidFill>
              </a:rPr>
              <a:t>Figure 13. Experimental Setup</a:t>
            </a:r>
            <a:endParaRPr lang="en-US" sz="1100" dirty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410200" y="5948368"/>
            <a:ext cx="2819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002060"/>
                </a:solidFill>
              </a:rPr>
              <a:t>Figure 14. Sampling!</a:t>
            </a:r>
            <a:endParaRPr lang="en-US" sz="11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309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91440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55171" y="228600"/>
            <a:ext cx="8229600" cy="1143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HPLC Analysis of Sugars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80999" y="1295399"/>
            <a:ext cx="8153401" cy="2854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r>
              <a:rPr lang="en-US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Experimental Procedure:</a:t>
            </a:r>
            <a:endParaRPr lang="en-US" sz="105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r>
              <a:rPr lang="en-US" sz="19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Centrifuged samples </a:t>
            </a:r>
          </a:p>
          <a:p>
            <a:pPr marL="1200150" lvl="2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r>
              <a:rPr lang="en-US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Spinning at 1500-2000 rpm for 30 minutes</a:t>
            </a:r>
          </a:p>
          <a:p>
            <a:pPr marL="1200150" lvl="2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r>
              <a:rPr lang="en-US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Supernatant transferred to vials</a:t>
            </a:r>
          </a:p>
          <a:p>
            <a:pPr marL="742950" lvl="1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endParaRPr lang="en-US" sz="15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endParaRPr lang="en-US" sz="15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r>
              <a:rPr lang="en-US" sz="19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Brought pH to 6.8 with </a:t>
            </a:r>
            <a:r>
              <a:rPr lang="en-US" sz="19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NaOH</a:t>
            </a:r>
            <a:endParaRPr lang="en-US" sz="19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endParaRPr lang="en-US" sz="105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endParaRPr lang="en-US" sz="19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endParaRPr lang="en-US" sz="19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Clr>
                <a:srgbClr val="002060"/>
              </a:buClr>
              <a:buSzPct val="75000"/>
            </a:pPr>
            <a:endParaRPr lang="en-US" sz="11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3" descr="F:\Spring 2011\Senior Design\Deliverable 3\HPLC Lab Pictures\DSCN107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0259" y="1295399"/>
            <a:ext cx="2704982" cy="2028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F:\Spring 2011\Senior Design\Deliverable 3\HPLC Lab Pictures\DSCN108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38" t="6250" r="11562" b="14445"/>
          <a:stretch/>
        </p:blipFill>
        <p:spPr bwMode="auto">
          <a:xfrm>
            <a:off x="1143000" y="3581950"/>
            <a:ext cx="2819399" cy="2313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F:\Spring 2011\Senior Design\Deliverable 3\HPLC Lab Pictures\DSCN1090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92" t="15418" r="5417" b="15416"/>
          <a:stretch/>
        </p:blipFill>
        <p:spPr bwMode="auto">
          <a:xfrm>
            <a:off x="4487641" y="3651666"/>
            <a:ext cx="3657600" cy="2173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410200" y="3324135"/>
            <a:ext cx="2819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002060"/>
                </a:solidFill>
              </a:rPr>
              <a:t>Figure 15. Centrifuge</a:t>
            </a:r>
            <a:endParaRPr lang="en-US" sz="1100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43000" y="5899336"/>
            <a:ext cx="2819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002060"/>
                </a:solidFill>
              </a:rPr>
              <a:t>Figure 16. Transferring Supernatant</a:t>
            </a:r>
            <a:endParaRPr lang="en-US" sz="1100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87641" y="5825276"/>
            <a:ext cx="2819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002060"/>
                </a:solidFill>
              </a:rPr>
              <a:t>Figure 17. pH system</a:t>
            </a:r>
            <a:endParaRPr lang="en-US" sz="11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7575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91440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55171" y="228600"/>
            <a:ext cx="8229600" cy="1143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HPLC Analysis of Sugars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80999" y="1295399"/>
            <a:ext cx="8153401" cy="2546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r>
              <a:rPr lang="en-US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Experimental Procedure:</a:t>
            </a:r>
            <a:endParaRPr lang="en-US" sz="105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endParaRPr lang="en-US" sz="105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r>
              <a:rPr lang="en-US" sz="19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Diluted samples 100x with mobile phase (75% Acetonitrile)</a:t>
            </a:r>
          </a:p>
          <a:p>
            <a:pPr marL="742950" lvl="1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endParaRPr lang="en-US" sz="105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r>
              <a:rPr lang="en-US" sz="19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Filtered through 0.45µm syringe filters into HPLC vials</a:t>
            </a:r>
          </a:p>
          <a:p>
            <a:pPr marL="742950" lvl="1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endParaRPr lang="en-US" sz="105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r>
              <a:rPr lang="en-US" sz="19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Standard solutions prepared before injecting samples</a:t>
            </a:r>
          </a:p>
          <a:p>
            <a:pPr marL="742950" lvl="1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endParaRPr lang="en-US" sz="19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endParaRPr lang="en-US" sz="19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Clr>
                <a:srgbClr val="002060"/>
              </a:buClr>
              <a:buSzPct val="75000"/>
            </a:pPr>
            <a:endParaRPr lang="en-US" sz="11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F:\Spring 2011\Senior Design\Deliverable 3\HPLC Lab Pictures\DSCN109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" t="1805" b="1805"/>
          <a:stretch/>
        </p:blipFill>
        <p:spPr bwMode="auto">
          <a:xfrm>
            <a:off x="914400" y="3271064"/>
            <a:ext cx="3810000" cy="2824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F:\Spring 2011\Senior Design\Deliverable 3\HPLC Lab Pictures\IMG_132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80" t="6666" r="14375" b="8643"/>
          <a:stretch/>
        </p:blipFill>
        <p:spPr bwMode="auto">
          <a:xfrm>
            <a:off x="4953000" y="3259723"/>
            <a:ext cx="3288521" cy="2836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914400" y="6096000"/>
            <a:ext cx="2819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002060"/>
                </a:solidFill>
              </a:rPr>
              <a:t>Figure 17. Dilution</a:t>
            </a:r>
            <a:endParaRPr lang="en-US" sz="1100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53000" y="6096000"/>
            <a:ext cx="2819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002060"/>
                </a:solidFill>
              </a:rPr>
              <a:t>Figure 18. Transferring to HPLC vials</a:t>
            </a:r>
            <a:endParaRPr lang="en-US" sz="11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2211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91440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04800" y="228600"/>
            <a:ext cx="8229600" cy="1143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HPLC Analysis of Sugars</a:t>
            </a:r>
            <a:endParaRPr lang="en-US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5" r="2702" b="8945"/>
          <a:stretch/>
        </p:blipFill>
        <p:spPr bwMode="auto">
          <a:xfrm>
            <a:off x="3048000" y="1678322"/>
            <a:ext cx="5359400" cy="4951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F:\Spring 2011\Senior Design\Deliverable 3\HPLC Lab Pictures\DSCN106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81" t="6666" r="10247" b="2778"/>
          <a:stretch/>
        </p:blipFill>
        <p:spPr bwMode="auto">
          <a:xfrm>
            <a:off x="990600" y="2209800"/>
            <a:ext cx="1767396" cy="3224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80999" y="1295399"/>
            <a:ext cx="8153401" cy="1346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r>
              <a:rPr lang="en-US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Experimental Procedure:</a:t>
            </a:r>
            <a:endParaRPr lang="en-US" sz="105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Clr>
                <a:srgbClr val="002060"/>
              </a:buClr>
              <a:buSzPct val="75000"/>
            </a:pPr>
            <a:endParaRPr lang="en-US" sz="1050" dirty="0" smtClean="0">
              <a:solidFill>
                <a:srgbClr val="002060"/>
              </a:solidFill>
            </a:endParaRPr>
          </a:p>
          <a:p>
            <a:pPr marL="742950" lvl="1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endParaRPr lang="en-US" sz="1900" dirty="0" smtClean="0">
              <a:solidFill>
                <a:srgbClr val="002060"/>
              </a:solidFill>
            </a:endParaRPr>
          </a:p>
          <a:p>
            <a:pPr marL="742950" lvl="1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endParaRPr lang="en-US" sz="1900" dirty="0" smtClean="0">
              <a:solidFill>
                <a:srgbClr val="002060"/>
              </a:solidFill>
            </a:endParaRPr>
          </a:p>
          <a:p>
            <a:pPr lvl="1">
              <a:buClr>
                <a:srgbClr val="002060"/>
              </a:buClr>
              <a:buSzPct val="75000"/>
            </a:pPr>
            <a:endParaRPr lang="en-US" sz="1100" dirty="0" smtClean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90600" y="5458034"/>
            <a:ext cx="16732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002060"/>
                </a:solidFill>
              </a:rPr>
              <a:t>Figure 19. HPLC Column</a:t>
            </a:r>
            <a:endParaRPr lang="en-US" sz="1100" dirty="0">
              <a:solidFill>
                <a:srgbClr val="00206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129260" y="1451151"/>
            <a:ext cx="104067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Table 8: Method</a:t>
            </a:r>
            <a:endParaRPr lang="en-US" sz="1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7102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91440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55171" y="228600"/>
            <a:ext cx="8229600" cy="1143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Experimental Results</a:t>
            </a:r>
            <a:endParaRPr lang="en-US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80999" y="1295399"/>
            <a:ext cx="8153401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r>
              <a:rPr lang="en-US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Results: Standard Solutions</a:t>
            </a:r>
            <a:endParaRPr lang="en-US" sz="105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Clr>
                <a:srgbClr val="002060"/>
              </a:buClr>
              <a:buSzPct val="75000"/>
            </a:pPr>
            <a:endParaRPr lang="en-US" sz="1900" dirty="0" smtClean="0">
              <a:solidFill>
                <a:srgbClr val="002060"/>
              </a:solidFill>
            </a:endParaRPr>
          </a:p>
          <a:p>
            <a:pPr marL="742950" lvl="1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endParaRPr lang="en-US" sz="1900" dirty="0" smtClean="0">
              <a:solidFill>
                <a:srgbClr val="002060"/>
              </a:solidFill>
            </a:endParaRPr>
          </a:p>
          <a:p>
            <a:pPr lvl="1">
              <a:buClr>
                <a:srgbClr val="002060"/>
              </a:buClr>
              <a:buSzPct val="75000"/>
            </a:pPr>
            <a:endParaRPr lang="en-US" sz="1100" dirty="0" smtClean="0">
              <a:solidFill>
                <a:srgbClr val="002060"/>
              </a:solidFill>
            </a:endParaRPr>
          </a:p>
        </p:txBody>
      </p:sp>
      <p:pic>
        <p:nvPicPr>
          <p:cNvPr id="10" name="Picture 9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828800"/>
            <a:ext cx="7010400" cy="43986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7258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91440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55171" y="228600"/>
            <a:ext cx="8229600" cy="1143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Experimental Results</a:t>
            </a:r>
            <a:endParaRPr lang="en-US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80999" y="1295399"/>
            <a:ext cx="8153401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r>
              <a:rPr lang="en-US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Results: Calibration Curve</a:t>
            </a:r>
            <a:endParaRPr lang="en-US" sz="105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Clr>
                <a:srgbClr val="002060"/>
              </a:buClr>
              <a:buSzPct val="75000"/>
            </a:pPr>
            <a:endParaRPr lang="en-US" sz="1900" dirty="0" smtClean="0">
              <a:solidFill>
                <a:srgbClr val="002060"/>
              </a:solidFill>
            </a:endParaRPr>
          </a:p>
          <a:p>
            <a:pPr marL="742950" lvl="1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endParaRPr lang="en-US" sz="1900" dirty="0" smtClean="0">
              <a:solidFill>
                <a:srgbClr val="002060"/>
              </a:solidFill>
            </a:endParaRPr>
          </a:p>
          <a:p>
            <a:pPr lvl="1">
              <a:buClr>
                <a:srgbClr val="002060"/>
              </a:buClr>
              <a:buSzPct val="75000"/>
            </a:pPr>
            <a:endParaRPr lang="en-US" sz="1100" dirty="0" smtClean="0">
              <a:solidFill>
                <a:srgbClr val="002060"/>
              </a:solidFill>
            </a:endParaRPr>
          </a:p>
        </p:txBody>
      </p:sp>
      <p:pic>
        <p:nvPicPr>
          <p:cNvPr id="9" name="Picture 8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828800"/>
            <a:ext cx="7010400" cy="437958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94163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91440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55171" y="228600"/>
            <a:ext cx="8229600" cy="1143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Experimental Results</a:t>
            </a:r>
            <a:endParaRPr lang="en-US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80999" y="1295399"/>
            <a:ext cx="8153401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r>
              <a:rPr lang="en-US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Results:</a:t>
            </a:r>
            <a:endParaRPr lang="en-US" sz="105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Clr>
                <a:srgbClr val="002060"/>
              </a:buClr>
              <a:buSzPct val="75000"/>
            </a:pPr>
            <a:endParaRPr lang="en-US" sz="1900" dirty="0" smtClean="0">
              <a:solidFill>
                <a:srgbClr val="002060"/>
              </a:solidFill>
            </a:endParaRPr>
          </a:p>
          <a:p>
            <a:pPr marL="742950" lvl="1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endParaRPr lang="en-US" sz="1900" dirty="0" smtClean="0">
              <a:solidFill>
                <a:srgbClr val="002060"/>
              </a:solidFill>
            </a:endParaRPr>
          </a:p>
          <a:p>
            <a:pPr lvl="1">
              <a:buClr>
                <a:srgbClr val="002060"/>
              </a:buClr>
              <a:buSzPct val="75000"/>
            </a:pPr>
            <a:endParaRPr lang="en-US" sz="1100" dirty="0" smtClean="0">
              <a:solidFill>
                <a:srgbClr val="002060"/>
              </a:solidFill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2133600"/>
            <a:ext cx="5637212" cy="2928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209800"/>
            <a:ext cx="4114800" cy="2497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669971" y="4717167"/>
            <a:ext cx="2819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002060"/>
                </a:solidFill>
              </a:rPr>
              <a:t>Figure 19. Representative Calibration Curve</a:t>
            </a:r>
            <a:endParaRPr lang="en-US" sz="1100" dirty="0">
              <a:solidFill>
                <a:srgbClr val="00206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354107" y="1929737"/>
            <a:ext cx="250626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Table 9: Calibration Curve Summary</a:t>
            </a:r>
            <a:endParaRPr lang="en-US" sz="1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44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91440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55171" y="228600"/>
            <a:ext cx="8229600" cy="1143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Experimental Results</a:t>
            </a:r>
            <a:endParaRPr lang="en-US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80999" y="1295399"/>
            <a:ext cx="8153401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r>
              <a:rPr lang="en-US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Results: T = </a:t>
            </a:r>
            <a:r>
              <a:rPr lang="en-US" sz="2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70˚</a:t>
            </a:r>
            <a:r>
              <a:rPr lang="en-US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 Data</a:t>
            </a:r>
          </a:p>
          <a:p>
            <a:pPr lvl="1">
              <a:buClr>
                <a:srgbClr val="002060"/>
              </a:buClr>
              <a:buSzPct val="75000"/>
            </a:pPr>
            <a:endParaRPr lang="en-US" sz="1900" dirty="0" smtClean="0">
              <a:solidFill>
                <a:srgbClr val="002060"/>
              </a:solidFill>
            </a:endParaRPr>
          </a:p>
          <a:p>
            <a:pPr marL="742950" lvl="1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endParaRPr lang="en-US" sz="1900" dirty="0" smtClean="0">
              <a:solidFill>
                <a:srgbClr val="002060"/>
              </a:solidFill>
            </a:endParaRPr>
          </a:p>
          <a:p>
            <a:pPr lvl="1">
              <a:buClr>
                <a:srgbClr val="002060"/>
              </a:buClr>
              <a:buSzPct val="75000"/>
            </a:pPr>
            <a:endParaRPr lang="en-US" sz="1100" dirty="0" smtClean="0">
              <a:solidFill>
                <a:srgbClr val="002060"/>
              </a:solidFill>
            </a:endParaRPr>
          </a:p>
        </p:txBody>
      </p:sp>
      <p:pic>
        <p:nvPicPr>
          <p:cNvPr id="10" name="Picture 9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30" r="2799"/>
          <a:stretch>
            <a:fillRect/>
          </a:stretch>
        </p:blipFill>
        <p:spPr bwMode="auto">
          <a:xfrm>
            <a:off x="1066800" y="1792224"/>
            <a:ext cx="7013448" cy="43799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03369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91440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55171" y="228600"/>
            <a:ext cx="8229600" cy="1143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Experimental Results</a:t>
            </a:r>
            <a:endParaRPr lang="en-US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80999" y="1295399"/>
            <a:ext cx="8153401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r>
              <a:rPr lang="en-US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Results: T = </a:t>
            </a:r>
            <a:r>
              <a:rPr lang="en-US" sz="2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70˚</a:t>
            </a:r>
            <a:r>
              <a:rPr lang="en-US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 Data</a:t>
            </a:r>
          </a:p>
          <a:p>
            <a:pPr lvl="1">
              <a:buClr>
                <a:srgbClr val="002060"/>
              </a:buClr>
              <a:buSzPct val="75000"/>
            </a:pPr>
            <a:endParaRPr lang="en-US" sz="1900" dirty="0" smtClean="0">
              <a:solidFill>
                <a:srgbClr val="002060"/>
              </a:solidFill>
            </a:endParaRPr>
          </a:p>
          <a:p>
            <a:pPr marL="742950" lvl="1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endParaRPr lang="en-US" sz="1900" dirty="0" smtClean="0">
              <a:solidFill>
                <a:srgbClr val="002060"/>
              </a:solidFill>
            </a:endParaRPr>
          </a:p>
          <a:p>
            <a:pPr lvl="1">
              <a:buClr>
                <a:srgbClr val="002060"/>
              </a:buClr>
              <a:buSzPct val="75000"/>
            </a:pPr>
            <a:endParaRPr lang="en-US" sz="1100" dirty="0" smtClean="0">
              <a:solidFill>
                <a:srgbClr val="002060"/>
              </a:solidFill>
            </a:endParaRPr>
          </a:p>
        </p:txBody>
      </p:sp>
      <p:graphicFrame>
        <p:nvGraphicFramePr>
          <p:cNvPr id="9" name="Chart 8"/>
          <p:cNvGraphicFramePr/>
          <p:nvPr>
            <p:extLst>
              <p:ext uri="{D42A27DB-BD31-4B8C-83A1-F6EECF244321}">
                <p14:modId xmlns:p14="http://schemas.microsoft.com/office/powerpoint/2010/main" val="3230728261"/>
              </p:ext>
            </p:extLst>
          </p:nvPr>
        </p:nvGraphicFramePr>
        <p:xfrm>
          <a:off x="685800" y="1905000"/>
          <a:ext cx="7696200" cy="4419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703369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91440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Rectangle 28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555171" y="228600"/>
            <a:ext cx="8229600" cy="1143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Overall Process</a:t>
            </a:r>
            <a:endParaRPr lang="en-US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371600"/>
            <a:ext cx="83058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Group 6"/>
          <p:cNvGrpSpPr>
            <a:grpSpLocks/>
          </p:cNvGrpSpPr>
          <p:nvPr/>
        </p:nvGrpSpPr>
        <p:grpSpPr bwMode="auto">
          <a:xfrm>
            <a:off x="686036" y="1149505"/>
            <a:ext cx="8381871" cy="4777182"/>
            <a:chOff x="1318" y="983"/>
            <a:chExt cx="14981" cy="8568"/>
          </a:xfrm>
        </p:grpSpPr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1334" y="983"/>
              <a:ext cx="14965" cy="4604"/>
              <a:chOff x="1334" y="983"/>
              <a:chExt cx="14965" cy="4604"/>
            </a:xfrm>
          </p:grpSpPr>
          <p:sp>
            <p:nvSpPr>
              <p:cNvPr id="19" name="Text Box 8"/>
              <p:cNvSpPr txBox="1">
                <a:spLocks noChangeArrowheads="1"/>
              </p:cNvSpPr>
              <p:nvPr/>
            </p:nvSpPr>
            <p:spPr bwMode="auto">
              <a:xfrm>
                <a:off x="4212" y="5071"/>
                <a:ext cx="3383" cy="5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12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Screw </a:t>
                </a:r>
                <a:r>
                  <a:rPr lang="en-US" sz="1200" dirty="0">
                    <a:effectLst/>
                    <a:latin typeface="Times New Roman"/>
                    <a:ea typeface="Times New Roman"/>
                    <a:cs typeface="Times New Roman"/>
                  </a:rPr>
                  <a:t>Auger</a:t>
                </a:r>
              </a:p>
            </p:txBody>
          </p:sp>
          <p:sp>
            <p:nvSpPr>
              <p:cNvPr id="20" name="Text Box 9"/>
              <p:cNvSpPr txBox="1">
                <a:spLocks noChangeArrowheads="1"/>
              </p:cNvSpPr>
              <p:nvPr/>
            </p:nvSpPr>
            <p:spPr bwMode="auto">
              <a:xfrm>
                <a:off x="1334" y="3698"/>
                <a:ext cx="1956" cy="5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1200" dirty="0">
                    <a:effectLst/>
                    <a:latin typeface="Times New Roman"/>
                    <a:ea typeface="Times New Roman"/>
                    <a:cs typeface="Times New Roman"/>
                  </a:rPr>
                  <a:t>Grain Truck</a:t>
                </a:r>
              </a:p>
            </p:txBody>
          </p:sp>
          <p:sp>
            <p:nvSpPr>
              <p:cNvPr id="21" name="Text Box 10"/>
              <p:cNvSpPr txBox="1">
                <a:spLocks noChangeArrowheads="1"/>
              </p:cNvSpPr>
              <p:nvPr/>
            </p:nvSpPr>
            <p:spPr bwMode="auto">
              <a:xfrm>
                <a:off x="4314" y="3369"/>
                <a:ext cx="935" cy="5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1200" dirty="0">
                    <a:effectLst/>
                    <a:latin typeface="Times New Roman"/>
                    <a:ea typeface="Times New Roman"/>
                    <a:cs typeface="Times New Roman"/>
                  </a:rPr>
                  <a:t>Silo</a:t>
                </a:r>
              </a:p>
            </p:txBody>
          </p:sp>
          <p:sp>
            <p:nvSpPr>
              <p:cNvPr id="22" name="Text Box 11"/>
              <p:cNvSpPr txBox="1">
                <a:spLocks noChangeArrowheads="1"/>
              </p:cNvSpPr>
              <p:nvPr/>
            </p:nvSpPr>
            <p:spPr bwMode="auto">
              <a:xfrm>
                <a:off x="6842" y="2595"/>
                <a:ext cx="1945" cy="5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1200" dirty="0">
                    <a:effectLst/>
                    <a:latin typeface="Times New Roman"/>
                    <a:ea typeface="Times New Roman"/>
                    <a:cs typeface="Times New Roman"/>
                  </a:rPr>
                  <a:t>Grain Mill</a:t>
                </a:r>
              </a:p>
            </p:txBody>
          </p:sp>
          <p:sp>
            <p:nvSpPr>
              <p:cNvPr id="23" name="Text Box 12"/>
              <p:cNvSpPr txBox="1">
                <a:spLocks noChangeArrowheads="1"/>
              </p:cNvSpPr>
              <p:nvPr/>
            </p:nvSpPr>
            <p:spPr bwMode="auto">
              <a:xfrm>
                <a:off x="4427" y="983"/>
                <a:ext cx="2717" cy="5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1200" dirty="0">
                    <a:effectLst/>
                    <a:latin typeface="Times New Roman"/>
                    <a:ea typeface="Times New Roman"/>
                    <a:cs typeface="Times New Roman"/>
                  </a:rPr>
                  <a:t>Steam Generator</a:t>
                </a:r>
              </a:p>
            </p:txBody>
          </p:sp>
          <p:sp>
            <p:nvSpPr>
              <p:cNvPr id="24" name="Text Box 13"/>
              <p:cNvSpPr txBox="1">
                <a:spLocks noChangeArrowheads="1"/>
              </p:cNvSpPr>
              <p:nvPr/>
            </p:nvSpPr>
            <p:spPr bwMode="auto">
              <a:xfrm>
                <a:off x="11569" y="3264"/>
                <a:ext cx="1597" cy="9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 algn="ctr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1200" dirty="0">
                    <a:effectLst/>
                    <a:latin typeface="Times New Roman"/>
                    <a:ea typeface="Times New Roman"/>
                    <a:cs typeface="Times New Roman"/>
                  </a:rPr>
                  <a:t>Boiling Kettle</a:t>
                </a:r>
              </a:p>
            </p:txBody>
          </p:sp>
          <p:sp>
            <p:nvSpPr>
              <p:cNvPr id="25" name="Text Box 14"/>
              <p:cNvSpPr txBox="1">
                <a:spLocks noChangeArrowheads="1"/>
              </p:cNvSpPr>
              <p:nvPr/>
            </p:nvSpPr>
            <p:spPr bwMode="auto">
              <a:xfrm>
                <a:off x="9081" y="2885"/>
                <a:ext cx="1688" cy="5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1200" dirty="0">
                    <a:effectLst/>
                    <a:latin typeface="Times New Roman"/>
                    <a:ea typeface="Times New Roman"/>
                    <a:cs typeface="Times New Roman"/>
                  </a:rPr>
                  <a:t>Mash Tun</a:t>
                </a:r>
              </a:p>
            </p:txBody>
          </p:sp>
          <p:sp>
            <p:nvSpPr>
              <p:cNvPr id="26" name="Text Box 15"/>
              <p:cNvSpPr txBox="1">
                <a:spLocks noChangeArrowheads="1"/>
              </p:cNvSpPr>
              <p:nvPr/>
            </p:nvSpPr>
            <p:spPr bwMode="auto">
              <a:xfrm>
                <a:off x="12154" y="2226"/>
                <a:ext cx="3205" cy="8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1100" dirty="0">
                    <a:effectLst/>
                    <a:latin typeface="Times New Roman"/>
                    <a:ea typeface="Times New Roman"/>
                    <a:cs typeface="Times New Roman"/>
                  </a:rPr>
                  <a:t>Instant Water Heater</a:t>
                </a:r>
              </a:p>
            </p:txBody>
          </p:sp>
          <p:sp>
            <p:nvSpPr>
              <p:cNvPr id="27" name="Text Box 16"/>
              <p:cNvSpPr txBox="1">
                <a:spLocks noChangeArrowheads="1"/>
              </p:cNvSpPr>
              <p:nvPr/>
            </p:nvSpPr>
            <p:spPr bwMode="auto">
              <a:xfrm>
                <a:off x="14902" y="1273"/>
                <a:ext cx="1397" cy="7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1200" dirty="0">
                    <a:effectLst/>
                    <a:latin typeface="Times New Roman"/>
                    <a:ea typeface="Times New Roman"/>
                    <a:cs typeface="Times New Roman"/>
                  </a:rPr>
                  <a:t>City Water</a:t>
                </a:r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1318" y="5375"/>
              <a:ext cx="13789" cy="4176"/>
              <a:chOff x="1318" y="5375"/>
              <a:chExt cx="13789" cy="4176"/>
            </a:xfrm>
          </p:grpSpPr>
          <p:sp>
            <p:nvSpPr>
              <p:cNvPr id="10" name="Text Box 18"/>
              <p:cNvSpPr txBox="1">
                <a:spLocks noChangeArrowheads="1"/>
              </p:cNvSpPr>
              <p:nvPr/>
            </p:nvSpPr>
            <p:spPr bwMode="auto">
              <a:xfrm>
                <a:off x="10170" y="7155"/>
                <a:ext cx="1993" cy="7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 algn="ctr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1000" dirty="0">
                    <a:effectLst/>
                    <a:latin typeface="Times New Roman"/>
                    <a:ea typeface="Times New Roman"/>
                    <a:cs typeface="Times New Roman"/>
                  </a:rPr>
                  <a:t>Fermentation Tank</a:t>
                </a:r>
                <a:endParaRPr lang="en-US" sz="1200" dirty="0">
                  <a:effectLst/>
                  <a:latin typeface="Times New Roman"/>
                  <a:ea typeface="Times New Roman"/>
                  <a:cs typeface="Times New Roman"/>
                </a:endParaRPr>
              </a:p>
            </p:txBody>
          </p:sp>
          <p:sp>
            <p:nvSpPr>
              <p:cNvPr id="11" name="Text Box 19"/>
              <p:cNvSpPr txBox="1">
                <a:spLocks noChangeArrowheads="1"/>
              </p:cNvSpPr>
              <p:nvPr/>
            </p:nvSpPr>
            <p:spPr bwMode="auto">
              <a:xfrm>
                <a:off x="12485" y="7805"/>
                <a:ext cx="2622" cy="5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1200" dirty="0">
                    <a:effectLst/>
                    <a:latin typeface="Times New Roman"/>
                    <a:ea typeface="Times New Roman"/>
                    <a:cs typeface="Times New Roman"/>
                  </a:rPr>
                  <a:t>Heat Exchanger</a:t>
                </a:r>
              </a:p>
            </p:txBody>
          </p:sp>
          <p:sp>
            <p:nvSpPr>
              <p:cNvPr id="12" name="Text Box 20"/>
              <p:cNvSpPr txBox="1">
                <a:spLocks noChangeArrowheads="1"/>
              </p:cNvSpPr>
              <p:nvPr/>
            </p:nvSpPr>
            <p:spPr bwMode="auto">
              <a:xfrm>
                <a:off x="11569" y="5375"/>
                <a:ext cx="1796" cy="5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12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Cooling Unit</a:t>
                </a:r>
                <a:endParaRPr lang="en-US" sz="1200" dirty="0">
                  <a:effectLst/>
                  <a:latin typeface="Times New Roman"/>
                  <a:ea typeface="Times New Roman"/>
                  <a:cs typeface="Times New Roman"/>
                </a:endParaRPr>
              </a:p>
            </p:txBody>
          </p:sp>
          <p:sp>
            <p:nvSpPr>
              <p:cNvPr id="13" name="Text Box 21"/>
              <p:cNvSpPr txBox="1">
                <a:spLocks noChangeArrowheads="1"/>
              </p:cNvSpPr>
              <p:nvPr/>
            </p:nvSpPr>
            <p:spPr bwMode="auto">
              <a:xfrm>
                <a:off x="2614" y="9035"/>
                <a:ext cx="2517" cy="5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1200" dirty="0">
                    <a:effectLst/>
                    <a:latin typeface="Times New Roman"/>
                    <a:ea typeface="Times New Roman"/>
                    <a:cs typeface="Times New Roman"/>
                  </a:rPr>
                  <a:t>In House Kegs</a:t>
                </a:r>
              </a:p>
            </p:txBody>
          </p:sp>
          <p:sp>
            <p:nvSpPr>
              <p:cNvPr id="14" name="Text Box 22"/>
              <p:cNvSpPr txBox="1">
                <a:spLocks noChangeArrowheads="1"/>
              </p:cNvSpPr>
              <p:nvPr/>
            </p:nvSpPr>
            <p:spPr bwMode="auto">
              <a:xfrm>
                <a:off x="1318" y="7941"/>
                <a:ext cx="2417" cy="5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1200" dirty="0">
                    <a:effectLst/>
                    <a:latin typeface="Times New Roman"/>
                    <a:ea typeface="Times New Roman"/>
                    <a:cs typeface="Times New Roman"/>
                  </a:rPr>
                  <a:t>Bottler/labeler</a:t>
                </a:r>
              </a:p>
            </p:txBody>
          </p:sp>
          <p:sp>
            <p:nvSpPr>
              <p:cNvPr id="15" name="Text Box 23"/>
              <p:cNvSpPr txBox="1">
                <a:spLocks noChangeArrowheads="1"/>
              </p:cNvSpPr>
              <p:nvPr/>
            </p:nvSpPr>
            <p:spPr bwMode="auto">
              <a:xfrm>
                <a:off x="2816" y="5512"/>
                <a:ext cx="1756" cy="5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1200" dirty="0">
                    <a:effectLst/>
                    <a:latin typeface="Times New Roman"/>
                    <a:ea typeface="Times New Roman"/>
                    <a:cs typeface="Times New Roman"/>
                  </a:rPr>
                  <a:t>Keg Filler</a:t>
                </a:r>
              </a:p>
            </p:txBody>
          </p:sp>
          <p:sp>
            <p:nvSpPr>
              <p:cNvPr id="16" name="Text Box 24"/>
              <p:cNvSpPr txBox="1">
                <a:spLocks noChangeArrowheads="1"/>
              </p:cNvSpPr>
              <p:nvPr/>
            </p:nvSpPr>
            <p:spPr bwMode="auto">
              <a:xfrm>
                <a:off x="4945" y="6438"/>
                <a:ext cx="1956" cy="5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1000" dirty="0">
                    <a:effectLst/>
                    <a:latin typeface="Times New Roman"/>
                    <a:ea typeface="Times New Roman"/>
                    <a:cs typeface="Times New Roman"/>
                  </a:rPr>
                  <a:t>CO</a:t>
                </a:r>
                <a:r>
                  <a:rPr lang="en-US" sz="1000" baseline="-25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en-US" sz="1000" dirty="0">
                    <a:effectLst/>
                    <a:latin typeface="Times New Roman"/>
                    <a:ea typeface="Times New Roman"/>
                    <a:cs typeface="Times New Roman"/>
                  </a:rPr>
                  <a:t> Tank</a:t>
                </a:r>
              </a:p>
            </p:txBody>
          </p:sp>
          <p:sp>
            <p:nvSpPr>
              <p:cNvPr id="17" name="Text Box 25"/>
              <p:cNvSpPr txBox="1">
                <a:spLocks noChangeArrowheads="1"/>
              </p:cNvSpPr>
              <p:nvPr/>
            </p:nvSpPr>
            <p:spPr bwMode="auto">
              <a:xfrm>
                <a:off x="6032" y="7076"/>
                <a:ext cx="1563" cy="8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 algn="ctr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1000" dirty="0">
                    <a:effectLst/>
                    <a:latin typeface="Times New Roman"/>
                    <a:ea typeface="Times New Roman"/>
                    <a:cs typeface="Times New Roman"/>
                  </a:rPr>
                  <a:t>Brightening Tank</a:t>
                </a:r>
              </a:p>
            </p:txBody>
          </p:sp>
          <p:sp>
            <p:nvSpPr>
              <p:cNvPr id="18" name="Text Box 26"/>
              <p:cNvSpPr txBox="1">
                <a:spLocks noChangeArrowheads="1"/>
              </p:cNvSpPr>
              <p:nvPr/>
            </p:nvSpPr>
            <p:spPr bwMode="auto">
              <a:xfrm>
                <a:off x="8063" y="7121"/>
                <a:ext cx="1426" cy="5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1200" dirty="0">
                    <a:effectLst/>
                    <a:latin typeface="Times New Roman"/>
                    <a:ea typeface="Times New Roman"/>
                    <a:cs typeface="Times New Roman"/>
                  </a:rPr>
                  <a:t>Filter</a:t>
                </a:r>
              </a:p>
            </p:txBody>
          </p:sp>
        </p:grpSp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4724399" y="1842553"/>
            <a:ext cx="1471873" cy="187396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2344" y="3048000"/>
            <a:ext cx="448056" cy="56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448767" y="6037274"/>
            <a:ext cx="2819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002060"/>
                </a:solidFill>
              </a:rPr>
              <a:t>Figure 1. Process Flow Sheet </a:t>
            </a:r>
            <a:endParaRPr lang="en-US" sz="11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0576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91440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55171" y="228600"/>
            <a:ext cx="8229600" cy="1143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Experimental Results</a:t>
            </a:r>
            <a:endParaRPr lang="en-US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80999" y="1295399"/>
            <a:ext cx="8153401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r>
              <a:rPr lang="en-US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Results: T = 63˚C Data</a:t>
            </a:r>
          </a:p>
          <a:p>
            <a:pPr lvl="1">
              <a:buClr>
                <a:srgbClr val="002060"/>
              </a:buClr>
              <a:buSzPct val="75000"/>
            </a:pPr>
            <a:endParaRPr lang="en-US" sz="1900" dirty="0" smtClean="0">
              <a:solidFill>
                <a:srgbClr val="002060"/>
              </a:solidFill>
            </a:endParaRPr>
          </a:p>
          <a:p>
            <a:pPr marL="742950" lvl="1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endParaRPr lang="en-US" sz="1900" dirty="0" smtClean="0">
              <a:solidFill>
                <a:srgbClr val="002060"/>
              </a:solidFill>
            </a:endParaRPr>
          </a:p>
          <a:p>
            <a:pPr lvl="1">
              <a:buClr>
                <a:srgbClr val="002060"/>
              </a:buClr>
              <a:buSzPct val="75000"/>
            </a:pPr>
            <a:endParaRPr lang="en-US" sz="1100" dirty="0" smtClean="0">
              <a:solidFill>
                <a:srgbClr val="002060"/>
              </a:solidFill>
            </a:endParaRPr>
          </a:p>
        </p:txBody>
      </p:sp>
      <p:pic>
        <p:nvPicPr>
          <p:cNvPr id="9" name="Picture 8"/>
          <p:cNvPicPr/>
          <p:nvPr/>
        </p:nvPicPr>
        <p:blipFill>
          <a:blip r:embed="rId4" cstate="print"/>
          <a:srcRect t="7239" r="3941"/>
          <a:stretch>
            <a:fillRect/>
          </a:stretch>
        </p:blipFill>
        <p:spPr bwMode="auto">
          <a:xfrm>
            <a:off x="1066800" y="1828800"/>
            <a:ext cx="7013448" cy="4379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32541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91440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55171" y="228600"/>
            <a:ext cx="8229600" cy="1143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Experimental Results</a:t>
            </a:r>
            <a:endParaRPr lang="en-US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80999" y="1295399"/>
            <a:ext cx="8153401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r>
              <a:rPr lang="en-US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Results: T = 63˚C Data</a:t>
            </a:r>
          </a:p>
          <a:p>
            <a:pPr lvl="1">
              <a:buClr>
                <a:srgbClr val="002060"/>
              </a:buClr>
              <a:buSzPct val="75000"/>
            </a:pPr>
            <a:endParaRPr lang="en-US" sz="1900" dirty="0" smtClean="0">
              <a:solidFill>
                <a:srgbClr val="002060"/>
              </a:solidFill>
            </a:endParaRPr>
          </a:p>
          <a:p>
            <a:pPr marL="742950" lvl="1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endParaRPr lang="en-US" sz="1900" dirty="0" smtClean="0">
              <a:solidFill>
                <a:srgbClr val="002060"/>
              </a:solidFill>
            </a:endParaRPr>
          </a:p>
          <a:p>
            <a:pPr lvl="1">
              <a:buClr>
                <a:srgbClr val="002060"/>
              </a:buClr>
              <a:buSzPct val="75000"/>
            </a:pPr>
            <a:endParaRPr lang="en-US" sz="1100" dirty="0" smtClean="0">
              <a:solidFill>
                <a:srgbClr val="002060"/>
              </a:solidFill>
            </a:endParaRPr>
          </a:p>
        </p:txBody>
      </p:sp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1282623577"/>
              </p:ext>
            </p:extLst>
          </p:nvPr>
        </p:nvGraphicFramePr>
        <p:xfrm>
          <a:off x="685800" y="1905000"/>
          <a:ext cx="7696200" cy="4419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032541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91440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55171" y="228600"/>
            <a:ext cx="8229600" cy="1143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Experimental Results</a:t>
            </a:r>
            <a:endParaRPr lang="en-US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80999" y="1295399"/>
            <a:ext cx="8153401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r>
              <a:rPr lang="en-US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Results: T = 55˚C Data</a:t>
            </a:r>
          </a:p>
          <a:p>
            <a:pPr lvl="1">
              <a:buClr>
                <a:srgbClr val="002060"/>
              </a:buClr>
              <a:buSzPct val="75000"/>
            </a:pPr>
            <a:endParaRPr lang="en-US" sz="1900" dirty="0" smtClean="0">
              <a:solidFill>
                <a:srgbClr val="002060"/>
              </a:solidFill>
            </a:endParaRPr>
          </a:p>
          <a:p>
            <a:pPr marL="742950" lvl="1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endParaRPr lang="en-US" sz="1900" dirty="0" smtClean="0">
              <a:solidFill>
                <a:srgbClr val="002060"/>
              </a:solidFill>
            </a:endParaRPr>
          </a:p>
          <a:p>
            <a:pPr lvl="1">
              <a:buClr>
                <a:srgbClr val="002060"/>
              </a:buClr>
              <a:buSzPct val="75000"/>
            </a:pPr>
            <a:endParaRPr lang="en-US" sz="1100" dirty="0" smtClean="0">
              <a:solidFill>
                <a:srgbClr val="002060"/>
              </a:solidFill>
            </a:endParaRPr>
          </a:p>
        </p:txBody>
      </p:sp>
      <p:pic>
        <p:nvPicPr>
          <p:cNvPr id="9" name="Picture 8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78" r="711"/>
          <a:stretch/>
        </p:blipFill>
        <p:spPr bwMode="auto">
          <a:xfrm>
            <a:off x="1066800" y="1828800"/>
            <a:ext cx="7013448" cy="437997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419491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91440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55171" y="228600"/>
            <a:ext cx="8229600" cy="1143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Experimental Results</a:t>
            </a:r>
            <a:endParaRPr lang="en-US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80999" y="1295399"/>
            <a:ext cx="8153401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r>
              <a:rPr lang="en-US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Results: T = 55˚C Data</a:t>
            </a:r>
          </a:p>
          <a:p>
            <a:pPr lvl="1">
              <a:buClr>
                <a:srgbClr val="002060"/>
              </a:buClr>
              <a:buSzPct val="75000"/>
            </a:pPr>
            <a:endParaRPr lang="en-US" sz="1900" dirty="0" smtClean="0">
              <a:solidFill>
                <a:srgbClr val="002060"/>
              </a:solidFill>
            </a:endParaRPr>
          </a:p>
          <a:p>
            <a:pPr marL="742950" lvl="1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endParaRPr lang="en-US" sz="1900" dirty="0" smtClean="0">
              <a:solidFill>
                <a:srgbClr val="002060"/>
              </a:solidFill>
            </a:endParaRPr>
          </a:p>
          <a:p>
            <a:pPr lvl="1">
              <a:buClr>
                <a:srgbClr val="002060"/>
              </a:buClr>
              <a:buSzPct val="75000"/>
            </a:pPr>
            <a:endParaRPr lang="en-US" sz="1100" dirty="0" smtClean="0">
              <a:solidFill>
                <a:srgbClr val="002060"/>
              </a:solidFill>
            </a:endParaRPr>
          </a:p>
        </p:txBody>
      </p:sp>
      <p:graphicFrame>
        <p:nvGraphicFramePr>
          <p:cNvPr id="9" name="Chart 8"/>
          <p:cNvGraphicFramePr/>
          <p:nvPr>
            <p:extLst>
              <p:ext uri="{D42A27DB-BD31-4B8C-83A1-F6EECF244321}">
                <p14:modId xmlns:p14="http://schemas.microsoft.com/office/powerpoint/2010/main" val="3863194496"/>
              </p:ext>
            </p:extLst>
          </p:nvPr>
        </p:nvGraphicFramePr>
        <p:xfrm>
          <a:off x="685800" y="1905000"/>
          <a:ext cx="7696200" cy="4419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419491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91440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55171" y="228600"/>
            <a:ext cx="8229600" cy="1143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HPLC Analysis of Sugars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80999" y="1295399"/>
            <a:ext cx="8153401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buClr>
                <a:srgbClr val="002060"/>
              </a:buClr>
              <a:buSzPct val="75000"/>
            </a:pPr>
            <a:r>
              <a:rPr lang="en-US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Results: Summary</a:t>
            </a:r>
          </a:p>
          <a:p>
            <a:pPr lvl="1">
              <a:buClr>
                <a:srgbClr val="002060"/>
              </a:buClr>
              <a:buSzPct val="75000"/>
            </a:pPr>
            <a:endParaRPr lang="en-US" sz="1900" dirty="0" smtClean="0">
              <a:solidFill>
                <a:srgbClr val="002060"/>
              </a:solidFill>
            </a:endParaRPr>
          </a:p>
          <a:p>
            <a:pPr marL="742950" lvl="1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endParaRPr lang="en-US" sz="1900" dirty="0" smtClean="0">
              <a:solidFill>
                <a:srgbClr val="002060"/>
              </a:solidFill>
            </a:endParaRPr>
          </a:p>
          <a:p>
            <a:pPr lvl="1">
              <a:buClr>
                <a:srgbClr val="002060"/>
              </a:buClr>
              <a:buSzPct val="75000"/>
            </a:pPr>
            <a:endParaRPr lang="en-US" sz="1100" dirty="0" smtClean="0">
              <a:solidFill>
                <a:srgbClr val="002060"/>
              </a:solidFill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1295400" y="1981200"/>
          <a:ext cx="6629398" cy="1143000"/>
        </p:xfrm>
        <a:graphic>
          <a:graphicData uri="http://schemas.openxmlformats.org/drawingml/2006/table">
            <a:tbl>
              <a:tblPr/>
              <a:tblGrid>
                <a:gridCol w="621240"/>
                <a:gridCol w="621240"/>
                <a:gridCol w="815378"/>
                <a:gridCol w="621240"/>
                <a:gridCol w="679481"/>
                <a:gridCol w="621240"/>
                <a:gridCol w="679481"/>
                <a:gridCol w="628435"/>
                <a:gridCol w="710293"/>
                <a:gridCol w="631370"/>
              </a:tblGrid>
              <a:tr h="228600"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End point of Sugars and Sum (concentrations = grams/lit)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1" i="0" u="none" strike="noStrike" dirty="0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1" i="0" u="none" strike="noStrike" dirty="0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Fructose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Dextrose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Sucrose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Maltose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Malt-3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Malt-4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Sum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Total  Conc.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Total</a:t>
                      </a:r>
                      <a:r>
                        <a:rPr lang="en-US" sz="11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HOS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70 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27.04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65.43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20.56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220.51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46.18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120.22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499.93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1039.92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660.21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63 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6.32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161.51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419.60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39.35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106.04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738.72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1035.92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403.24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55 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32.44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132.44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2.60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289.62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9.82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46.36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513.28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1037.92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571.00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57200" y="4237926"/>
            <a:ext cx="8153401" cy="2454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The 70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°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 samples have less maltose than </a:t>
            </a:r>
            <a:r>
              <a:rPr lang="en-US" sz="2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the 63</a:t>
            </a:r>
            <a:r>
              <a:rPr lang="en-US" sz="200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°C</a:t>
            </a:r>
            <a:r>
              <a:rPr lang="en-US" sz="2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and 55</a:t>
            </a:r>
            <a:r>
              <a:rPr lang="en-US" sz="200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°</a:t>
            </a:r>
            <a:r>
              <a:rPr lang="en-US" sz="2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 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samples</a:t>
            </a:r>
          </a:p>
          <a:p>
            <a:pPr marL="742950" lvl="1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r>
              <a:rPr lang="en-US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Lower alcohol content</a:t>
            </a:r>
          </a:p>
          <a:p>
            <a:pPr marL="285750" indent="-285750">
              <a:buClr>
                <a:srgbClr val="002060"/>
              </a:buClr>
              <a:buSzPct val="75000"/>
            </a:pPr>
            <a:endParaRPr lang="en-US" sz="1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Higher concentration of maltotetraose and higher order sugars in the 70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°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 sample </a:t>
            </a:r>
          </a:p>
          <a:p>
            <a:pPr marL="742950" lvl="1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r>
              <a:rPr lang="en-US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Fuller bodied beer with deeper flavor profile </a:t>
            </a:r>
          </a:p>
          <a:p>
            <a:pPr lvl="1">
              <a:buClr>
                <a:srgbClr val="002060"/>
              </a:buClr>
              <a:buSzPct val="75000"/>
            </a:pPr>
            <a:endParaRPr lang="en-US" sz="1900" dirty="0" smtClean="0">
              <a:solidFill>
                <a:srgbClr val="002060"/>
              </a:solidFill>
            </a:endParaRPr>
          </a:p>
          <a:p>
            <a:pPr marL="742950" lvl="1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endParaRPr lang="en-US" sz="1900" dirty="0" smtClean="0">
              <a:solidFill>
                <a:srgbClr val="002060"/>
              </a:solidFill>
            </a:endParaRPr>
          </a:p>
          <a:p>
            <a:pPr lvl="1">
              <a:buClr>
                <a:srgbClr val="002060"/>
              </a:buClr>
              <a:buSzPct val="75000"/>
            </a:pPr>
            <a:endParaRPr lang="en-US" sz="1100" dirty="0" smtClean="0">
              <a:solidFill>
                <a:srgbClr val="002060"/>
              </a:solidFill>
            </a:endParaRPr>
          </a:p>
        </p:txBody>
      </p:sp>
      <p:sp>
        <p:nvSpPr>
          <p:cNvPr id="7270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271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2713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3276600" y="3390900"/>
                <a:ext cx="2514600" cy="6135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𝑆</m:t>
                      </m:r>
                      <m:sSub>
                        <m:sSub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𝐺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𝑤𝑎𝑡𝑒𝑟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𝑎𝑡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 70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𝐹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𝜌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𝑤𝑜𝑟𝑡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𝜌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𝑤𝑎𝑡𝑒𝑟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6600" y="3390900"/>
                <a:ext cx="2514600" cy="613501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ectangle 13"/>
          <p:cNvSpPr/>
          <p:nvPr/>
        </p:nvSpPr>
        <p:spPr>
          <a:xfrm>
            <a:off x="1268382" y="1749369"/>
            <a:ext cx="181492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Table 10: Sugar Concentrations</a:t>
            </a:r>
            <a:endParaRPr lang="en-US" sz="1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9491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91440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171825" y="828675"/>
            <a:ext cx="2800350" cy="1143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Sampling!</a:t>
            </a:r>
            <a:endParaRPr lang="en-US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7270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271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2713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5688" y="1971675"/>
            <a:ext cx="2513185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482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91440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228600" y="298119"/>
            <a:ext cx="8686800" cy="64008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55171" y="228600"/>
            <a:ext cx="8229600" cy="1143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Kinetic Model</a:t>
            </a:r>
            <a:endParaRPr lang="en-US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555171" y="1545772"/>
            <a:ext cx="2362200" cy="37882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10000" y="1905000"/>
            <a:ext cx="1621971" cy="3048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6705600" y="1545772"/>
            <a:ext cx="914400" cy="85997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6705600" y="2561770"/>
            <a:ext cx="914400" cy="85997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6705600" y="3499757"/>
            <a:ext cx="914400" cy="85997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6705600" y="4474029"/>
            <a:ext cx="914400" cy="85997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/>
          <p:cNvCxnSpPr>
            <a:endCxn id="11" idx="1"/>
          </p:cNvCxnSpPr>
          <p:nvPr/>
        </p:nvCxnSpPr>
        <p:spPr>
          <a:xfrm>
            <a:off x="2917371" y="3429000"/>
            <a:ext cx="892629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stCxn id="11" idx="3"/>
          </p:cNvCxnSpPr>
          <p:nvPr/>
        </p:nvCxnSpPr>
        <p:spPr>
          <a:xfrm>
            <a:off x="5431971" y="3429000"/>
            <a:ext cx="68579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6117770" y="1992085"/>
            <a:ext cx="1" cy="296091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6117771" y="1975757"/>
            <a:ext cx="587829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6117771" y="2991755"/>
            <a:ext cx="587829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6117770" y="3929742"/>
            <a:ext cx="587829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6117771" y="4953000"/>
            <a:ext cx="587829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555171" y="1188687"/>
            <a:ext cx="2362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Starch</a:t>
            </a:r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3488871" y="1495365"/>
            <a:ext cx="2362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Higher Order Sugars</a:t>
            </a:r>
            <a:endParaRPr 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7553325" y="1714147"/>
            <a:ext cx="1181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/>
              <a:t>Malto-Tetraose</a:t>
            </a:r>
            <a:endParaRPr lang="en-US" sz="1200" dirty="0"/>
          </a:p>
        </p:txBody>
      </p:sp>
      <p:sp>
        <p:nvSpPr>
          <p:cNvPr id="37" name="TextBox 36"/>
          <p:cNvSpPr txBox="1"/>
          <p:nvPr/>
        </p:nvSpPr>
        <p:spPr>
          <a:xfrm>
            <a:off x="7620000" y="2730145"/>
            <a:ext cx="1047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/>
              <a:t>Malto</a:t>
            </a:r>
            <a:r>
              <a:rPr lang="en-US" sz="1400" dirty="0" smtClean="0"/>
              <a:t>-Triose</a:t>
            </a:r>
            <a:endParaRPr lang="en-US" sz="1200" dirty="0"/>
          </a:p>
        </p:txBody>
      </p:sp>
      <p:sp>
        <p:nvSpPr>
          <p:cNvPr id="38" name="TextBox 37"/>
          <p:cNvSpPr txBox="1"/>
          <p:nvPr/>
        </p:nvSpPr>
        <p:spPr>
          <a:xfrm>
            <a:off x="7794171" y="3668132"/>
            <a:ext cx="8327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Maltose/Sucrose</a:t>
            </a:r>
            <a:endParaRPr lang="en-US" sz="1200" dirty="0"/>
          </a:p>
        </p:txBody>
      </p:sp>
      <p:sp>
        <p:nvSpPr>
          <p:cNvPr id="39" name="TextBox 38"/>
          <p:cNvSpPr txBox="1"/>
          <p:nvPr/>
        </p:nvSpPr>
        <p:spPr>
          <a:xfrm>
            <a:off x="7753350" y="464240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Glucose /Fructose</a:t>
            </a:r>
            <a:endParaRPr lang="en-US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3145971" y="2991755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k</a:t>
            </a:r>
            <a:r>
              <a:rPr lang="en-US" baseline="-25000" dirty="0" smtClean="0"/>
              <a:t>8</a:t>
            </a:r>
            <a:endParaRPr lang="en-US" dirty="0"/>
          </a:p>
        </p:txBody>
      </p:sp>
      <p:sp>
        <p:nvSpPr>
          <p:cNvPr id="41" name="TextBox 40"/>
          <p:cNvSpPr txBox="1"/>
          <p:nvPr/>
        </p:nvSpPr>
        <p:spPr>
          <a:xfrm>
            <a:off x="6146346" y="157655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k</a:t>
            </a:r>
            <a:r>
              <a:rPr lang="en-US" baseline="-25000" dirty="0" smtClean="0"/>
              <a:t>4</a:t>
            </a:r>
            <a:endParaRPr 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6153149" y="2622423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k</a:t>
            </a:r>
            <a:r>
              <a:rPr lang="en-US" baseline="-25000" dirty="0" smtClean="0"/>
              <a:t>3</a:t>
            </a:r>
            <a:endParaRPr 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6172200" y="356041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k</a:t>
            </a:r>
            <a:r>
              <a:rPr lang="en-US" baseline="-25000" dirty="0" smtClean="0"/>
              <a:t>2</a:t>
            </a:r>
            <a:endParaRPr 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6146346" y="4583668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k</a:t>
            </a:r>
            <a:r>
              <a:rPr lang="en-US" baseline="-25000" dirty="0"/>
              <a:t>1</a:t>
            </a:r>
            <a:endParaRPr lang="en-US" dirty="0"/>
          </a:p>
        </p:txBody>
      </p:sp>
      <p:pic>
        <p:nvPicPr>
          <p:cNvPr id="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183" y="3069894"/>
            <a:ext cx="1400175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0897" y="4254954"/>
            <a:ext cx="1400175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0897" y="3668132"/>
            <a:ext cx="1400175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0897" y="2747796"/>
            <a:ext cx="1400175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0897" y="2133143"/>
            <a:ext cx="1400175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6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4055" y="5257800"/>
            <a:ext cx="911832" cy="457200"/>
          </a:xfrm>
          <a:prstGeom prst="rect">
            <a:avLst/>
          </a:prstGeom>
          <a:noFill/>
        </p:spPr>
      </p:pic>
      <p:sp>
        <p:nvSpPr>
          <p:cNvPr id="40" name="TextBox 39"/>
          <p:cNvSpPr txBox="1"/>
          <p:nvPr/>
        </p:nvSpPr>
        <p:spPr>
          <a:xfrm>
            <a:off x="466725" y="6086385"/>
            <a:ext cx="2819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002060"/>
                </a:solidFill>
              </a:rPr>
              <a:t>Figure 20. Starch Decomposition</a:t>
            </a:r>
            <a:endParaRPr lang="en-US" sz="11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692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91440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55171" y="228600"/>
            <a:ext cx="8229600" cy="1143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Kinetic Model</a:t>
            </a:r>
            <a:endParaRPr lang="en-US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37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59229" y="1219200"/>
            <a:ext cx="8403771" cy="7171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2060"/>
              </a:buClr>
              <a:buSzPct val="75000"/>
            </a:pPr>
            <a:r>
              <a:rPr lang="en-US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Assumptions:</a:t>
            </a:r>
          </a:p>
          <a:p>
            <a:pPr>
              <a:buClr>
                <a:srgbClr val="002060"/>
              </a:buClr>
              <a:buSzPct val="75000"/>
            </a:pPr>
            <a:endParaRPr lang="en-US" sz="2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r>
              <a:rPr lang="en-US" sz="2000" dirty="0" smtClean="0">
                <a:solidFill>
                  <a:srgbClr val="002060"/>
                </a:solidFill>
                <a:latin typeface="+mj-lt"/>
              </a:rPr>
              <a:t>Amylose and Amylopectin were lumped together -&gt; Starch</a:t>
            </a:r>
            <a:br>
              <a:rPr lang="en-US" sz="2000" dirty="0" smtClean="0">
                <a:solidFill>
                  <a:srgbClr val="002060"/>
                </a:solidFill>
                <a:latin typeface="+mj-lt"/>
              </a:rPr>
            </a:br>
            <a:endParaRPr lang="en-US" sz="2000" dirty="0" smtClean="0">
              <a:solidFill>
                <a:srgbClr val="002060"/>
              </a:solidFill>
              <a:latin typeface="+mj-lt"/>
            </a:endParaRPr>
          </a:p>
          <a:p>
            <a:pPr marL="285750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r>
              <a:rPr lang="en-US" sz="2000" dirty="0" smtClean="0">
                <a:solidFill>
                  <a:srgbClr val="002060"/>
                </a:solidFill>
                <a:latin typeface="+mj-lt"/>
              </a:rPr>
              <a:t>Starch was assigned to be 1800 glucose units</a:t>
            </a:r>
          </a:p>
          <a:p>
            <a:pPr marL="742950" lvl="1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r>
              <a:rPr lang="en-US" sz="2000" dirty="0" smtClean="0">
                <a:solidFill>
                  <a:srgbClr val="002060"/>
                </a:solidFill>
                <a:latin typeface="+mj-lt"/>
              </a:rPr>
              <a:t>To write reaction stoichiometric equations</a:t>
            </a:r>
            <a:br>
              <a:rPr lang="en-US" sz="2000" dirty="0" smtClean="0">
                <a:solidFill>
                  <a:srgbClr val="002060"/>
                </a:solidFill>
                <a:latin typeface="+mj-lt"/>
              </a:rPr>
            </a:br>
            <a:endParaRPr lang="en-US" sz="2000" dirty="0" smtClean="0">
              <a:solidFill>
                <a:srgbClr val="002060"/>
              </a:solidFill>
              <a:latin typeface="+mj-lt"/>
            </a:endParaRPr>
          </a:p>
          <a:p>
            <a:pPr marL="285750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r>
              <a:rPr lang="en-US" sz="2000" dirty="0" smtClean="0">
                <a:solidFill>
                  <a:srgbClr val="002060"/>
                </a:solidFill>
                <a:latin typeface="+mj-lt"/>
              </a:rPr>
              <a:t>Decomposition of higher order sugars (HOS) yielded:</a:t>
            </a:r>
          </a:p>
          <a:p>
            <a:pPr marL="742950" lvl="1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r>
              <a:rPr lang="en-US" sz="1600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Glucose/Fructose</a:t>
            </a:r>
            <a:endParaRPr lang="en-US" sz="1600" dirty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 marL="742950" lvl="1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r>
              <a:rPr lang="en-US" sz="1600" dirty="0">
                <a:solidFill>
                  <a:srgbClr val="00206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1600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Maltose/Sucrose</a:t>
            </a:r>
            <a:endParaRPr lang="en-US" sz="1600" dirty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 marL="742950" lvl="1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r>
              <a:rPr lang="en-US" sz="1600" dirty="0">
                <a:solidFill>
                  <a:srgbClr val="002060"/>
                </a:solidFill>
                <a:latin typeface="+mj-lt"/>
                <a:cs typeface="Times New Roman" pitchFamily="18" charset="0"/>
              </a:rPr>
              <a:t> Maltotriose</a:t>
            </a:r>
          </a:p>
          <a:p>
            <a:pPr marL="742950" lvl="1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r>
              <a:rPr lang="en-US" sz="1600" dirty="0">
                <a:solidFill>
                  <a:srgbClr val="00206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1600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Maltotetraose</a:t>
            </a:r>
          </a:p>
          <a:p>
            <a:pPr marL="1200150" lvl="2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r>
              <a:rPr lang="en-US" sz="1600" dirty="0" smtClean="0">
                <a:solidFill>
                  <a:srgbClr val="002060"/>
                </a:solidFill>
              </a:rPr>
              <a:t>To compare against sugars measured in H.P.L.C.</a:t>
            </a:r>
            <a:br>
              <a:rPr lang="en-US" sz="1600" dirty="0" smtClean="0">
                <a:solidFill>
                  <a:srgbClr val="002060"/>
                </a:solidFill>
              </a:rPr>
            </a:br>
            <a:endParaRPr lang="en-US" sz="1600" dirty="0" smtClean="0">
              <a:solidFill>
                <a:srgbClr val="002060"/>
              </a:solidFill>
            </a:endParaRPr>
          </a:p>
          <a:p>
            <a:pPr marL="285750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r>
              <a:rPr lang="en-US" sz="2000" dirty="0" smtClean="0">
                <a:solidFill>
                  <a:srgbClr val="002060"/>
                </a:solidFill>
                <a:latin typeface="+mj-lt"/>
              </a:rPr>
              <a:t>1</a:t>
            </a:r>
            <a:r>
              <a:rPr lang="en-US" sz="2000" baseline="30000" dirty="0" smtClean="0">
                <a:solidFill>
                  <a:srgbClr val="002060"/>
                </a:solidFill>
                <a:latin typeface="+mj-lt"/>
              </a:rPr>
              <a:t>st</a:t>
            </a:r>
            <a:r>
              <a:rPr lang="en-US" sz="20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en-US" sz="2000" dirty="0">
                <a:solidFill>
                  <a:srgbClr val="002060"/>
                </a:solidFill>
                <a:latin typeface="+mj-lt"/>
              </a:rPr>
              <a:t>order kinetics</a:t>
            </a:r>
          </a:p>
          <a:p>
            <a:pPr marL="285750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endParaRPr lang="en-US" sz="2000" dirty="0" smtClean="0">
              <a:solidFill>
                <a:srgbClr val="002060"/>
              </a:solidFill>
            </a:endParaRPr>
          </a:p>
          <a:p>
            <a:pPr marL="742950" lvl="1" indent="-285750">
              <a:buClr>
                <a:srgbClr val="002060"/>
              </a:buClr>
              <a:buSzPct val="75000"/>
            </a:pPr>
            <a:endParaRPr lang="en-US" sz="1050" dirty="0" smtClean="0">
              <a:solidFill>
                <a:srgbClr val="002060"/>
              </a:solidFill>
            </a:endParaRPr>
          </a:p>
          <a:p>
            <a:pPr lvl="1">
              <a:buClr>
                <a:srgbClr val="002060"/>
              </a:buClr>
              <a:buSzPct val="75000"/>
            </a:pPr>
            <a:endParaRPr lang="en-US" sz="11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Clr>
                <a:srgbClr val="002060"/>
              </a:buClr>
              <a:buSzPct val="75000"/>
            </a:pPr>
            <a:endParaRPr lang="en-US" sz="11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Clr>
                <a:srgbClr val="002060"/>
              </a:buClr>
              <a:buSzPct val="75000"/>
            </a:pPr>
            <a:endParaRPr lang="en-US" sz="11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Clr>
                <a:srgbClr val="002060"/>
              </a:buClr>
              <a:buSzPct val="75000"/>
            </a:pPr>
            <a:endParaRPr lang="en-US" sz="11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Clr>
                <a:srgbClr val="002060"/>
              </a:buClr>
              <a:buSzPct val="75000"/>
            </a:pPr>
            <a:endParaRPr lang="en-US" sz="11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Clr>
                <a:srgbClr val="002060"/>
              </a:buClr>
              <a:buSzPct val="75000"/>
            </a:pPr>
            <a:endParaRPr lang="en-US" sz="11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Clr>
                <a:srgbClr val="002060"/>
              </a:buClr>
              <a:buSzPct val="75000"/>
            </a:pPr>
            <a:endParaRPr lang="en-US" sz="11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Clr>
                <a:srgbClr val="002060"/>
              </a:buClr>
              <a:buSzPct val="75000"/>
            </a:pPr>
            <a:endParaRPr lang="en-US" sz="11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Clr>
                <a:srgbClr val="002060"/>
              </a:buClr>
              <a:buSzPct val="75000"/>
            </a:pPr>
            <a:endParaRPr lang="en-US" sz="11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002060"/>
              </a:buClr>
              <a:buSzPct val="75000"/>
            </a:pPr>
            <a:endParaRPr lang="en-US" sz="105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endParaRPr lang="en-US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002060"/>
              </a:buClr>
              <a:buSzPct val="75000"/>
            </a:pPr>
            <a:endParaRPr lang="en-US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9504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91440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55171" y="228600"/>
            <a:ext cx="8229600" cy="1143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Kinetic Model</a:t>
            </a:r>
            <a:endParaRPr lang="en-US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38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495300" y="1302838"/>
                <a:ext cx="2536824" cy="53168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Clr>
                    <a:srgbClr val="002060"/>
                  </a:buClr>
                  <a:buSzPct val="75000"/>
                </a:pPr>
                <a:endParaRPr lang="en-US" sz="22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lvl="1">
                  <a:buClr>
                    <a:srgbClr val="002060"/>
                  </a:buClr>
                  <a:buSzPct val="75000"/>
                </a:pPr>
                <a:endParaRPr lang="en-US" sz="11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lvl="1">
                  <a:buClr>
                    <a:srgbClr val="002060"/>
                  </a:buClr>
                  <a:buSzPct val="75000"/>
                </a:pPr>
                <a:endParaRPr lang="en-US" sz="11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algn="ctr">
                  <a:lnSpc>
                    <a:spcPct val="20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/>
                          </a:rPr>
                          <m:t>𝑟</m:t>
                        </m:r>
                      </m:e>
                      <m:sub>
                        <m:r>
                          <a:rPr lang="en-US" sz="1600" i="1">
                            <a:latin typeface="Cambria Math"/>
                          </a:rPr>
                          <m:t>8</m:t>
                        </m:r>
                      </m:sub>
                    </m:sSub>
                    <m:r>
                      <a:rPr lang="en-US" sz="1600" i="1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latin typeface="Cambria Math"/>
                          </a:rPr>
                          <m:t>8</m:t>
                        </m:r>
                      </m:sub>
                    </m:sSub>
                    <m:r>
                      <a:rPr lang="en-US" sz="1600" i="1">
                        <a:latin typeface="Cambria Math"/>
                      </a:rPr>
                      <m:t>[</m:t>
                    </m:r>
                    <m:r>
                      <a:rPr lang="en-US" sz="1600" i="1">
                        <a:latin typeface="Cambria Math"/>
                      </a:rPr>
                      <m:t>𝑆</m:t>
                    </m:r>
                  </m:oMath>
                </a14:m>
                <a:r>
                  <a:rPr lang="en-US" sz="1600" dirty="0" smtClean="0"/>
                  <a:t>]</a:t>
                </a:r>
                <a:endParaRPr lang="en-US" sz="1600" dirty="0"/>
              </a:p>
              <a:p>
                <a:pPr algn="ctr">
                  <a:lnSpc>
                    <a:spcPct val="200000"/>
                  </a:lnSpc>
                </a:pPr>
                <a:r>
                  <a:rPr lang="en-US" sz="2000" dirty="0"/>
                  <a:t>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/>
                          </a:rPr>
                          <m:t>𝑟</m:t>
                        </m:r>
                      </m:e>
                      <m:sub>
                        <m:r>
                          <a:rPr lang="en-US" sz="1600" i="1">
                            <a:latin typeface="Cambria Math"/>
                          </a:rPr>
                          <m:t>4</m:t>
                        </m:r>
                      </m:sub>
                    </m:sSub>
                    <m:r>
                      <a:rPr lang="en-US" sz="1600" i="1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latin typeface="Cambria Math"/>
                          </a:rPr>
                          <m:t>4</m:t>
                        </m:r>
                      </m:sub>
                    </m:sSub>
                    <m:r>
                      <a:rPr lang="en-US" sz="1600" i="1">
                        <a:latin typeface="Cambria Math"/>
                      </a:rPr>
                      <m:t>[</m:t>
                    </m:r>
                    <m:r>
                      <a:rPr lang="en-US" sz="1600" i="1">
                        <a:latin typeface="Cambria Math"/>
                      </a:rPr>
                      <m:t>𝐻𝑂𝑆</m:t>
                    </m:r>
                    <m:r>
                      <a:rPr lang="en-US" sz="1600" i="1">
                        <a:latin typeface="Cambria Math"/>
                      </a:rPr>
                      <m:t>]</m:t>
                    </m:r>
                  </m:oMath>
                </a14:m>
                <a:endParaRPr lang="en-US" sz="1600" dirty="0"/>
              </a:p>
              <a:p>
                <a:pPr>
                  <a:lnSpc>
                    <a:spcPct val="20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i="1">
                              <a:latin typeface="Cambria Math"/>
                            </a:rPr>
                            <m:t>𝑟</m:t>
                          </m:r>
                        </m:e>
                        <m:sub>
                          <m:r>
                            <a:rPr lang="en-US" sz="1600" i="1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en-US" sz="1600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16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i="1">
                              <a:latin typeface="Cambria Math"/>
                            </a:rPr>
                            <m:t>𝑘</m:t>
                          </m:r>
                        </m:e>
                        <m:sub>
                          <m:r>
                            <a:rPr lang="en-US" sz="1600" i="1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en-US" sz="1600" i="1">
                          <a:latin typeface="Cambria Math"/>
                        </a:rPr>
                        <m:t>[</m:t>
                      </m:r>
                      <m:r>
                        <a:rPr lang="en-US" sz="1600" i="1">
                          <a:latin typeface="Cambria Math"/>
                        </a:rPr>
                        <m:t>𝐻𝑂𝑆</m:t>
                      </m:r>
                      <m:r>
                        <a:rPr lang="en-US" sz="1600" i="1">
                          <a:latin typeface="Cambria Math"/>
                        </a:rPr>
                        <m:t>]</m:t>
                      </m:r>
                    </m:oMath>
                  </m:oMathPara>
                </a14:m>
                <a:endParaRPr lang="en-US" sz="1600" dirty="0"/>
              </a:p>
              <a:p>
                <a:pPr>
                  <a:lnSpc>
                    <a:spcPct val="20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i="1">
                              <a:latin typeface="Cambria Math"/>
                            </a:rPr>
                            <m:t>𝑟</m:t>
                          </m:r>
                        </m:e>
                        <m:sub>
                          <m:r>
                            <a:rPr lang="en-US" sz="1600" i="1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US" sz="1600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16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i="1">
                              <a:latin typeface="Cambria Math"/>
                            </a:rPr>
                            <m:t>𝑘</m:t>
                          </m:r>
                        </m:e>
                        <m:sub>
                          <m:r>
                            <a:rPr lang="en-US" sz="1600" i="1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US" sz="1600" i="1">
                          <a:latin typeface="Cambria Math"/>
                        </a:rPr>
                        <m:t>[</m:t>
                      </m:r>
                      <m:r>
                        <a:rPr lang="en-US" sz="1600" i="1">
                          <a:latin typeface="Cambria Math"/>
                        </a:rPr>
                        <m:t>𝐻𝑂𝑆</m:t>
                      </m:r>
                      <m:r>
                        <a:rPr lang="en-US" sz="1600" i="1">
                          <a:latin typeface="Cambria Math"/>
                        </a:rPr>
                        <m:t>]</m:t>
                      </m:r>
                    </m:oMath>
                  </m:oMathPara>
                </a14:m>
                <a:endParaRPr lang="en-US" sz="1600" dirty="0"/>
              </a:p>
              <a:p>
                <a:pPr>
                  <a:lnSpc>
                    <a:spcPct val="20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i="1">
                              <a:latin typeface="Cambria Math"/>
                            </a:rPr>
                            <m:t>𝑟</m:t>
                          </m:r>
                        </m:e>
                        <m:sub>
                          <m:r>
                            <a:rPr lang="en-US" sz="1600" i="1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US" sz="1600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16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i="1">
                              <a:latin typeface="Cambria Math"/>
                            </a:rPr>
                            <m:t>𝑘</m:t>
                          </m:r>
                        </m:e>
                        <m:sub>
                          <m:r>
                            <a:rPr lang="en-US" sz="1600" i="1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US" sz="1600" i="1">
                          <a:latin typeface="Cambria Math"/>
                        </a:rPr>
                        <m:t>[</m:t>
                      </m:r>
                      <m:r>
                        <a:rPr lang="en-US" sz="1600" i="1">
                          <a:latin typeface="Cambria Math"/>
                        </a:rPr>
                        <m:t>𝐻𝑂𝑆</m:t>
                      </m:r>
                      <m:r>
                        <a:rPr lang="en-US" sz="1600" i="1">
                          <a:latin typeface="Cambria Math"/>
                        </a:rPr>
                        <m:t>]</m:t>
                      </m:r>
                    </m:oMath>
                  </m:oMathPara>
                </a14:m>
                <a:endParaRPr lang="en-US" sz="1600" dirty="0"/>
              </a:p>
              <a:p>
                <a:pPr lvl="1">
                  <a:buClr>
                    <a:srgbClr val="002060"/>
                  </a:buClr>
                  <a:buSzPct val="75000"/>
                </a:pPr>
                <a:endParaRPr lang="en-US" sz="11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lvl="1">
                  <a:buClr>
                    <a:srgbClr val="002060"/>
                  </a:buClr>
                  <a:buSzPct val="75000"/>
                </a:pPr>
                <a:endParaRPr lang="en-US" sz="11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lvl="1">
                  <a:buClr>
                    <a:srgbClr val="002060"/>
                  </a:buClr>
                  <a:buSzPct val="75000"/>
                </a:pPr>
                <a:endParaRPr lang="en-US" sz="11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lvl="1">
                  <a:buClr>
                    <a:srgbClr val="002060"/>
                  </a:buClr>
                  <a:buSzPct val="75000"/>
                </a:pPr>
                <a:endParaRPr lang="en-US" sz="11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lvl="1">
                  <a:buClr>
                    <a:srgbClr val="002060"/>
                  </a:buClr>
                  <a:buSzPct val="75000"/>
                </a:pPr>
                <a:endParaRPr lang="en-US" sz="11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lvl="1">
                  <a:buClr>
                    <a:srgbClr val="002060"/>
                  </a:buClr>
                  <a:buSzPct val="75000"/>
                </a:pPr>
                <a:endParaRPr lang="en-US" sz="11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lvl="1">
                  <a:buClr>
                    <a:srgbClr val="002060"/>
                  </a:buClr>
                  <a:buSzPct val="75000"/>
                </a:pPr>
                <a:endParaRPr lang="en-US" sz="11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buClr>
                    <a:srgbClr val="002060"/>
                  </a:buClr>
                  <a:buSzPct val="75000"/>
                </a:pPr>
                <a:endParaRPr lang="en-US" sz="105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285750" indent="-285750">
                  <a:buClr>
                    <a:srgbClr val="002060"/>
                  </a:buClr>
                  <a:buSzPct val="75000"/>
                  <a:buFont typeface="Courier New" pitchFamily="49" charset="0"/>
                  <a:buChar char="o"/>
                </a:pPr>
                <a:endParaRPr lang="en-US" sz="20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buClr>
                    <a:srgbClr val="002060"/>
                  </a:buClr>
                  <a:buSzPct val="75000"/>
                </a:pPr>
                <a:endParaRPr lang="en-US" sz="20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300" y="1302838"/>
                <a:ext cx="2536824" cy="531684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4574870" y="1569675"/>
            <a:ext cx="3505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 pitchFamily="49" charset="0"/>
              <a:buChar char="o"/>
            </a:pPr>
            <a:r>
              <a:rPr lang="en-US" sz="2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Rate Laws:</a:t>
            </a:r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06186" y="1569675"/>
            <a:ext cx="2590800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r>
              <a:rPr lang="en-US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Reaction Rates:</a:t>
            </a:r>
            <a:endParaRPr lang="en-US" sz="2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Clr>
                <a:srgbClr val="002060"/>
              </a:buClr>
              <a:buSzPct val="75000"/>
            </a:pPr>
            <a:endParaRPr lang="en-US" sz="19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4669971" y="2097874"/>
                <a:ext cx="1692386" cy="63042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/>
                            </a:rPr>
                            <m:t>𝑑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𝑆</m:t>
                              </m:r>
                            </m:e>
                          </m:d>
                        </m:num>
                        <m:den>
                          <m:r>
                            <a:rPr lang="en-US" i="1"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i="1">
                          <a:latin typeface="Cambria Math"/>
                        </a:rPr>
                        <m:t>=−</m:t>
                      </m:r>
                      <m:sSub>
                        <m:sSubPr>
                          <m:ctrlPr>
                            <a:rPr lang="en-US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</a:rPr>
                            <m:t>𝑘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</a:rPr>
                            <m:t>8</m:t>
                          </m:r>
                        </m:sub>
                      </m:sSub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/>
                            </a:rPr>
                            <m:t>𝑆</m:t>
                          </m:r>
                        </m:e>
                      </m:d>
                      <m:r>
                        <a:rPr lang="en-US" i="1"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9971" y="2097874"/>
                <a:ext cx="1692386" cy="630429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2810298" y="2798571"/>
                <a:ext cx="5946180" cy="51084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1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400" i="1">
                              <a:latin typeface="Cambria Math"/>
                            </a:rPr>
                            <m:t>𝑑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sz="140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400" i="1">
                                  <a:latin typeface="Cambria Math"/>
                                </a:rPr>
                                <m:t>𝐻𝑂𝑆</m:t>
                              </m:r>
                            </m:e>
                          </m:d>
                        </m:num>
                        <m:den>
                          <m:r>
                            <a:rPr lang="en-US" sz="1400" i="1"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sz="1400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14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400" i="1">
                              <a:latin typeface="Cambria Math"/>
                            </a:rPr>
                            <m:t>1800</m:t>
                          </m:r>
                        </m:num>
                        <m:den>
                          <m:r>
                            <a:rPr lang="en-US" sz="1400" i="1">
                              <a:latin typeface="Cambria Math"/>
                            </a:rPr>
                            <m:t>𝐵</m:t>
                          </m:r>
                        </m:den>
                      </m:f>
                      <m:sSub>
                        <m:sSubPr>
                          <m:ctrlPr>
                            <a:rPr lang="en-US" sz="14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400" i="1">
                              <a:latin typeface="Cambria Math"/>
                            </a:rPr>
                            <m:t>𝑘</m:t>
                          </m:r>
                        </m:e>
                        <m:sub>
                          <m:r>
                            <a:rPr lang="en-US" sz="1400" i="1">
                              <a:latin typeface="Cambria Math"/>
                            </a:rPr>
                            <m:t>8</m:t>
                          </m:r>
                        </m:sub>
                      </m:sSub>
                      <m:d>
                        <m:dPr>
                          <m:begChr m:val="["/>
                          <m:endChr m:val="]"/>
                          <m:ctrlPr>
                            <a:rPr lang="en-US" sz="14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400" i="1">
                              <a:latin typeface="Cambria Math"/>
                            </a:rPr>
                            <m:t>𝑆</m:t>
                          </m:r>
                        </m:e>
                      </m:d>
                      <m:r>
                        <a:rPr lang="en-US" sz="1400" i="1"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en-US" sz="14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400" i="1">
                              <a:latin typeface="Cambria Math"/>
                            </a:rPr>
                            <m:t>𝐻</m:t>
                          </m:r>
                        </m:num>
                        <m:den>
                          <m:r>
                            <a:rPr lang="en-US" sz="1400" i="1">
                              <a:latin typeface="Cambria Math"/>
                            </a:rPr>
                            <m:t>4</m:t>
                          </m:r>
                        </m:den>
                      </m:f>
                      <m:sSub>
                        <m:sSubPr>
                          <m:ctrlPr>
                            <a:rPr lang="en-US" sz="14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400" i="1">
                              <a:latin typeface="Cambria Math"/>
                            </a:rPr>
                            <m:t>𝑘</m:t>
                          </m:r>
                        </m:e>
                        <m:sub>
                          <m:r>
                            <a:rPr lang="en-US" sz="1400" i="1">
                              <a:latin typeface="Cambria Math"/>
                            </a:rPr>
                            <m:t>4</m:t>
                          </m:r>
                        </m:sub>
                      </m:sSub>
                      <m:d>
                        <m:dPr>
                          <m:begChr m:val="["/>
                          <m:endChr m:val="]"/>
                          <m:ctrlPr>
                            <a:rPr lang="en-US" sz="14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400" i="1">
                              <a:latin typeface="Cambria Math"/>
                            </a:rPr>
                            <m:t>𝐻𝑂𝑆</m:t>
                          </m:r>
                        </m:e>
                      </m:d>
                      <m:r>
                        <a:rPr lang="en-US" sz="1400" i="1"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en-US" sz="14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400" i="1">
                              <a:latin typeface="Cambria Math"/>
                            </a:rPr>
                            <m:t>𝐻</m:t>
                          </m:r>
                        </m:num>
                        <m:den>
                          <m:r>
                            <a:rPr lang="en-US" sz="1400" i="1">
                              <a:latin typeface="Cambria Math"/>
                            </a:rPr>
                            <m:t>3</m:t>
                          </m:r>
                        </m:den>
                      </m:f>
                      <m:sSub>
                        <m:sSubPr>
                          <m:ctrlPr>
                            <a:rPr lang="en-US" sz="14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400" i="1">
                              <a:latin typeface="Cambria Math"/>
                            </a:rPr>
                            <m:t>𝑘</m:t>
                          </m:r>
                        </m:e>
                        <m:sub>
                          <m:r>
                            <a:rPr lang="en-US" sz="1400" i="1">
                              <a:latin typeface="Cambria Math"/>
                            </a:rPr>
                            <m:t>3</m:t>
                          </m:r>
                        </m:sub>
                      </m:sSub>
                      <m:d>
                        <m:dPr>
                          <m:begChr m:val="["/>
                          <m:endChr m:val="]"/>
                          <m:ctrlPr>
                            <a:rPr lang="en-US" sz="14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400" i="1">
                              <a:latin typeface="Cambria Math"/>
                            </a:rPr>
                            <m:t>𝐻𝑂𝑆</m:t>
                          </m:r>
                        </m:e>
                      </m:d>
                      <m:r>
                        <a:rPr lang="en-US" sz="1400" i="1"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en-US" sz="14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400" i="1">
                              <a:latin typeface="Cambria Math"/>
                            </a:rPr>
                            <m:t>𝐻</m:t>
                          </m:r>
                        </m:num>
                        <m:den>
                          <m:r>
                            <a:rPr lang="en-US" sz="1400" i="1">
                              <a:latin typeface="Cambria Math"/>
                            </a:rPr>
                            <m:t>2</m:t>
                          </m:r>
                        </m:den>
                      </m:f>
                      <m:sSub>
                        <m:sSubPr>
                          <m:ctrlPr>
                            <a:rPr lang="en-US" sz="14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400" i="1">
                              <a:latin typeface="Cambria Math"/>
                            </a:rPr>
                            <m:t>𝑘</m:t>
                          </m:r>
                        </m:e>
                        <m:sub>
                          <m:r>
                            <a:rPr lang="en-US" sz="1400" i="1">
                              <a:latin typeface="Cambria Math"/>
                            </a:rPr>
                            <m:t>2</m:t>
                          </m:r>
                        </m:sub>
                      </m:sSub>
                      <m:d>
                        <m:dPr>
                          <m:begChr m:val="["/>
                          <m:endChr m:val="]"/>
                          <m:ctrlPr>
                            <a:rPr lang="en-US" sz="14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400" i="1">
                              <a:latin typeface="Cambria Math"/>
                            </a:rPr>
                            <m:t>𝐻𝑂𝑆</m:t>
                          </m:r>
                        </m:e>
                      </m:d>
                      <m:r>
                        <a:rPr lang="en-US" sz="1400" i="1">
                          <a:latin typeface="Cambria Math"/>
                        </a:rPr>
                        <m:t>−</m:t>
                      </m:r>
                      <m:r>
                        <a:rPr lang="en-US" sz="1400" i="1">
                          <a:latin typeface="Cambria Math"/>
                        </a:rPr>
                        <m:t>𝐻</m:t>
                      </m:r>
                      <m:sSub>
                        <m:sSubPr>
                          <m:ctrlPr>
                            <a:rPr lang="en-US" sz="14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400" i="1">
                              <a:latin typeface="Cambria Math"/>
                            </a:rPr>
                            <m:t>𝑘</m:t>
                          </m:r>
                        </m:e>
                        <m:sub>
                          <m:r>
                            <a:rPr lang="en-US" sz="1400" i="1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US" sz="1400" i="1">
                          <a:latin typeface="Cambria Math"/>
                        </a:rPr>
                        <m:t>[</m:t>
                      </m:r>
                      <m:r>
                        <a:rPr lang="en-US" sz="1400" i="1">
                          <a:latin typeface="Cambria Math"/>
                        </a:rPr>
                        <m:t>𝐻𝑂𝑆</m:t>
                      </m:r>
                      <m:r>
                        <a:rPr lang="en-US" sz="1400" i="1">
                          <a:latin typeface="Cambria Math"/>
                        </a:rPr>
                        <m:t>]</m:t>
                      </m:r>
                    </m:oMath>
                  </m:oMathPara>
                </a14:m>
                <a:endParaRPr lang="en-US" sz="1400" dirty="0"/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10298" y="2798571"/>
                <a:ext cx="5946180" cy="510845"/>
              </a:xfrm>
              <a:prstGeom prst="rect">
                <a:avLst/>
              </a:prstGeom>
              <a:blipFill rotWithShape="1">
                <a:blip r:embed="rId6"/>
                <a:stretch>
                  <a:fillRect b="-11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4669971" y="3458846"/>
                <a:ext cx="2004972" cy="63042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/>
                            </a:rPr>
                            <m:t>𝑑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4</m:t>
                              </m:r>
                            </m:e>
                          </m:d>
                        </m:num>
                        <m:den>
                          <m:r>
                            <a:rPr lang="en-US" i="1"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/>
                            </a:rPr>
                            <m:t>𝐻</m:t>
                          </m:r>
                        </m:num>
                        <m:den>
                          <m:r>
                            <a:rPr lang="en-US" i="1">
                              <a:latin typeface="Cambria Math"/>
                            </a:rPr>
                            <m:t>4</m:t>
                          </m:r>
                        </m:den>
                      </m:f>
                      <m:sSub>
                        <m:sSubPr>
                          <m:ctrlPr>
                            <a:rPr lang="en-US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</a:rPr>
                            <m:t>𝑘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</a:rPr>
                            <m:t>4</m:t>
                          </m:r>
                        </m:sub>
                      </m:sSub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/>
                            </a:rPr>
                            <m:t>𝐻𝑂𝑆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9971" y="3458846"/>
                <a:ext cx="2004972" cy="630429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4669971" y="4267200"/>
                <a:ext cx="2004972" cy="63042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/>
                            </a:rPr>
                            <m:t>𝑑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3</m:t>
                              </m:r>
                            </m:e>
                          </m:d>
                        </m:num>
                        <m:den>
                          <m:r>
                            <a:rPr lang="en-US" i="1"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/>
                            </a:rPr>
                            <m:t>𝐻</m:t>
                          </m:r>
                        </m:num>
                        <m:den>
                          <m:r>
                            <a:rPr lang="en-US" i="1">
                              <a:latin typeface="Cambria Math"/>
                            </a:rPr>
                            <m:t>3</m:t>
                          </m:r>
                        </m:den>
                      </m:f>
                      <m:sSub>
                        <m:sSubPr>
                          <m:ctrlPr>
                            <a:rPr lang="en-US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</a:rPr>
                            <m:t>𝑘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</a:rPr>
                            <m:t>3</m:t>
                          </m:r>
                        </m:sub>
                      </m:sSub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/>
                            </a:rPr>
                            <m:t>𝐻𝑂𝑆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9971" y="4267200"/>
                <a:ext cx="2004972" cy="630429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/>
              <p:cNvSpPr/>
              <p:nvPr/>
            </p:nvSpPr>
            <p:spPr>
              <a:xfrm>
                <a:off x="4669971" y="5021943"/>
                <a:ext cx="2004972" cy="63042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/>
                            </a:rPr>
                            <m:t>𝑑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2</m:t>
                              </m:r>
                            </m:e>
                          </m:d>
                        </m:num>
                        <m:den>
                          <m:r>
                            <a:rPr lang="en-US" i="1"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/>
                            </a:rPr>
                            <m:t>𝐻</m:t>
                          </m:r>
                        </m:num>
                        <m:den>
                          <m:r>
                            <a:rPr lang="en-US" i="1">
                              <a:latin typeface="Cambria Math"/>
                            </a:rPr>
                            <m:t>2</m:t>
                          </m:r>
                        </m:den>
                      </m:f>
                      <m:sSub>
                        <m:sSubPr>
                          <m:ctrlPr>
                            <a:rPr lang="en-US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</a:rPr>
                            <m:t>𝑘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</a:rPr>
                            <m:t>2</m:t>
                          </m:r>
                        </m:sub>
                      </m:sSub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/>
                            </a:rPr>
                            <m:t>𝐻𝑂𝑆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9971" y="5021943"/>
                <a:ext cx="2004972" cy="630429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/>
              <p:cNvSpPr/>
              <p:nvPr/>
            </p:nvSpPr>
            <p:spPr>
              <a:xfrm>
                <a:off x="4669971" y="5760649"/>
                <a:ext cx="1966500" cy="63042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/>
                            </a:rPr>
                            <m:t>𝑑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1</m:t>
                              </m:r>
                            </m:e>
                          </m:d>
                        </m:num>
                        <m:den>
                          <m:r>
                            <a:rPr lang="en-US" i="1"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i="1">
                          <a:latin typeface="Cambria Math"/>
                        </a:rPr>
                        <m:t>=</m:t>
                      </m:r>
                      <m:r>
                        <a:rPr lang="en-US" i="1">
                          <a:latin typeface="Cambria Math"/>
                        </a:rPr>
                        <m:t>𝐻</m:t>
                      </m:r>
                      <m:sSub>
                        <m:sSubPr>
                          <m:ctrlPr>
                            <a:rPr lang="en-US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</a:rPr>
                            <m:t>𝑘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</a:rPr>
                            <m:t>1</m:t>
                          </m:r>
                        </m:sub>
                      </m:sSub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/>
                            </a:rPr>
                            <m:t>𝐻𝑂𝑆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9971" y="5760649"/>
                <a:ext cx="1966500" cy="630429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18592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91440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55171" y="228600"/>
            <a:ext cx="8229600" cy="1143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Kinetic Model</a:t>
            </a:r>
            <a:endParaRPr lang="en-US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39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685800" y="1219200"/>
            <a:ext cx="4191000" cy="30700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r>
              <a:rPr lang="en-US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Results:</a:t>
            </a:r>
          </a:p>
          <a:p>
            <a:pPr marL="285750" indent="-285750">
              <a:buClr>
                <a:srgbClr val="002060"/>
              </a:buClr>
              <a:buSzPct val="75000"/>
            </a:pPr>
            <a:endParaRPr lang="en-US" sz="2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Clr>
                <a:srgbClr val="002060"/>
              </a:buClr>
              <a:buSzPct val="75000"/>
            </a:pPr>
            <a:endParaRPr lang="en-US" sz="11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Clr>
                <a:srgbClr val="002060"/>
              </a:buClr>
              <a:buSzPct val="75000"/>
            </a:pPr>
            <a:endParaRPr lang="en-US" sz="11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Clr>
                <a:srgbClr val="002060"/>
              </a:buClr>
              <a:buSzPct val="75000"/>
            </a:pPr>
            <a:endParaRPr lang="en-US" sz="11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Clr>
                <a:srgbClr val="002060"/>
              </a:buClr>
              <a:buSzPct val="75000"/>
            </a:pPr>
            <a:endParaRPr lang="en-US" sz="11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Clr>
                <a:srgbClr val="002060"/>
              </a:buClr>
              <a:buSzPct val="75000"/>
            </a:pPr>
            <a:endParaRPr lang="en-US" sz="11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Clr>
                <a:srgbClr val="002060"/>
              </a:buClr>
              <a:buSzPct val="75000"/>
            </a:pPr>
            <a:endParaRPr lang="en-US" sz="11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Clr>
                <a:srgbClr val="002060"/>
              </a:buClr>
              <a:buSzPct val="75000"/>
            </a:pPr>
            <a:endParaRPr lang="en-US" sz="11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Clr>
                <a:srgbClr val="002060"/>
              </a:buClr>
              <a:buSzPct val="75000"/>
            </a:pPr>
            <a:endParaRPr lang="en-US" sz="11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Clr>
                <a:srgbClr val="002060"/>
              </a:buClr>
              <a:buSzPct val="75000"/>
            </a:pPr>
            <a:endParaRPr lang="en-US" sz="11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002060"/>
              </a:buClr>
              <a:buSzPct val="75000"/>
            </a:pPr>
            <a:endParaRPr lang="en-US" sz="105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endParaRPr lang="en-US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002060"/>
              </a:buClr>
              <a:buSzPct val="75000"/>
            </a:pPr>
            <a:endParaRPr lang="en-US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" name="Picture 17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1708961"/>
            <a:ext cx="6961308" cy="4006064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2242302"/>
            <a:ext cx="1490662" cy="1220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8592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0" y="0"/>
            <a:ext cx="9144000" cy="6885323"/>
            <a:chOff x="0" y="0"/>
            <a:chExt cx="9144000" cy="6885323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61" r="7986"/>
            <a:stretch/>
          </p:blipFill>
          <p:spPr bwMode="auto">
            <a:xfrm>
              <a:off x="0" y="0"/>
              <a:ext cx="9144000" cy="68853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501" r="5451" b="65893"/>
            <a:stretch/>
          </p:blipFill>
          <p:spPr bwMode="auto">
            <a:xfrm>
              <a:off x="0" y="1"/>
              <a:ext cx="9144000" cy="19811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Rectangle 3"/>
            <p:cNvSpPr/>
            <p:nvPr/>
          </p:nvSpPr>
          <p:spPr>
            <a:xfrm>
              <a:off x="228600" y="228600"/>
              <a:ext cx="8686800" cy="640080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381000" y="282714"/>
            <a:ext cx="8534400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Motivation</a:t>
            </a:r>
            <a:endParaRPr lang="en-US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9600" y="1426170"/>
            <a:ext cx="769620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Brewery Specifications</a:t>
            </a:r>
          </a:p>
          <a:p>
            <a:pPr marL="742950" lvl="1" indent="-285750">
              <a:lnSpc>
                <a:spcPct val="150000"/>
              </a:lnSpc>
              <a:buSzPct val="75000"/>
              <a:buFont typeface="Courier New" pitchFamily="49" charset="0"/>
              <a:buChar char="o"/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13,000 barrels a year</a:t>
            </a:r>
          </a:p>
          <a:p>
            <a:pPr marL="742950" lvl="1" indent="-285750">
              <a:lnSpc>
                <a:spcPct val="150000"/>
              </a:lnSpc>
              <a:buSzPct val="75000"/>
              <a:buFont typeface="Courier New" pitchFamily="49" charset="0"/>
              <a:buChar char="o"/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Considered a microbrewery</a:t>
            </a:r>
          </a:p>
          <a:p>
            <a:pPr marL="742950" lvl="1" indent="-285750">
              <a:lnSpc>
                <a:spcPct val="150000"/>
              </a:lnSpc>
              <a:buSzPct val="75000"/>
              <a:buFont typeface="Courier New" pitchFamily="49" charset="0"/>
              <a:buChar char="o"/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Brew 4 times a week, 192 times per year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9600" y="3858736"/>
            <a:ext cx="457200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Brewery Location</a:t>
            </a:r>
          </a:p>
          <a:p>
            <a:endParaRPr lang="en-US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lnSpc>
                <a:spcPct val="150000"/>
              </a:lnSpc>
            </a:pP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Storrs, CT</a:t>
            </a:r>
          </a:p>
          <a:p>
            <a:pPr marL="1200150" lvl="2" indent="-285750">
              <a:lnSpc>
                <a:spcPct val="150000"/>
              </a:lnSpc>
              <a:buFont typeface="Courier New" pitchFamily="49" charset="0"/>
              <a:buChar char="o"/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High consumer demand</a:t>
            </a:r>
          </a:p>
          <a:p>
            <a:pPr marL="1200150" lvl="2" indent="-285750">
              <a:lnSpc>
                <a:spcPct val="150000"/>
              </a:lnSpc>
              <a:buFont typeface="Courier New" pitchFamily="49" charset="0"/>
              <a:buChar char="o"/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Unlimited market present</a:t>
            </a:r>
          </a:p>
          <a:p>
            <a:pPr marL="1200150" lvl="2" indent="-285750">
              <a:lnSpc>
                <a:spcPct val="150000"/>
              </a:lnSpc>
              <a:buFont typeface="Courier New" pitchFamily="49" charset="0"/>
              <a:buChar char="o"/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Local distribution opportunities </a:t>
            </a:r>
          </a:p>
          <a:p>
            <a:pPr marL="742950" lvl="1" indent="-285750">
              <a:buFont typeface="Arial" pitchFamily="34" charset="0"/>
              <a:buChar char="•"/>
            </a:pPr>
            <a:endParaRPr lang="en-US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599" y="3505200"/>
            <a:ext cx="3443287" cy="2557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9"/>
          <p:cNvSpPr/>
          <p:nvPr/>
        </p:nvSpPr>
        <p:spPr>
          <a:xfrm>
            <a:off x="5181599" y="6063070"/>
            <a:ext cx="4572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00" dirty="0"/>
              <a:t>http://en.wikipedia.org/wiki/File:CTMap-doton-Storrs.png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93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91440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55171" y="228600"/>
            <a:ext cx="8229600" cy="1143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Kinetic Model</a:t>
            </a:r>
            <a:endParaRPr lang="en-US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40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685800" y="1371600"/>
            <a:ext cx="7010400" cy="3100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r>
              <a:rPr lang="en-US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Results: 63</a:t>
            </a: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°</a:t>
            </a:r>
            <a:r>
              <a:rPr lang="en-US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 Data Experimental vs. Theoretical</a:t>
            </a:r>
          </a:p>
          <a:p>
            <a:pPr marL="285750" indent="-285750">
              <a:buClr>
                <a:srgbClr val="002060"/>
              </a:buClr>
              <a:buSzPct val="75000"/>
            </a:pPr>
            <a:endParaRPr lang="en-US" sz="2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Clr>
                <a:srgbClr val="002060"/>
              </a:buClr>
              <a:buSzPct val="75000"/>
            </a:pPr>
            <a:endParaRPr lang="en-US" sz="11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Clr>
                <a:srgbClr val="002060"/>
              </a:buClr>
              <a:buSzPct val="75000"/>
            </a:pPr>
            <a:endParaRPr lang="en-US" sz="11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Clr>
                <a:srgbClr val="002060"/>
              </a:buClr>
              <a:buSzPct val="75000"/>
            </a:pPr>
            <a:endParaRPr lang="en-US" sz="11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Clr>
                <a:srgbClr val="002060"/>
              </a:buClr>
              <a:buSzPct val="75000"/>
            </a:pPr>
            <a:endParaRPr lang="en-US" sz="11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Clr>
                <a:srgbClr val="002060"/>
              </a:buClr>
              <a:buSzPct val="75000"/>
            </a:pPr>
            <a:endParaRPr lang="en-US" sz="11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Clr>
                <a:srgbClr val="002060"/>
              </a:buClr>
              <a:buSzPct val="75000"/>
            </a:pPr>
            <a:endParaRPr lang="en-US" sz="11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Clr>
                <a:srgbClr val="002060"/>
              </a:buClr>
              <a:buSzPct val="75000"/>
            </a:pPr>
            <a:endParaRPr lang="en-US" sz="11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Clr>
                <a:srgbClr val="002060"/>
              </a:buClr>
              <a:buSzPct val="75000"/>
            </a:pPr>
            <a:endParaRPr lang="en-US" sz="11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Clr>
                <a:srgbClr val="002060"/>
              </a:buClr>
              <a:buSzPct val="75000"/>
            </a:pPr>
            <a:endParaRPr lang="en-US" sz="11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002060"/>
              </a:buClr>
              <a:buSzPct val="75000"/>
            </a:pPr>
            <a:endParaRPr lang="en-US" sz="105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endParaRPr lang="en-US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002060"/>
              </a:buClr>
              <a:buSzPct val="75000"/>
            </a:pPr>
            <a:endParaRPr lang="en-US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4321529"/>
              </p:ext>
            </p:extLst>
          </p:nvPr>
        </p:nvGraphicFramePr>
        <p:xfrm>
          <a:off x="254000" y="1905000"/>
          <a:ext cx="8403771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075409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0" y="0"/>
            <a:ext cx="9144000" cy="6885323"/>
            <a:chOff x="0" y="0"/>
            <a:chExt cx="9144000" cy="6885323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61" r="7986"/>
            <a:stretch/>
          </p:blipFill>
          <p:spPr bwMode="auto">
            <a:xfrm>
              <a:off x="0" y="0"/>
              <a:ext cx="9144000" cy="68853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501" r="5451" b="65893"/>
            <a:stretch/>
          </p:blipFill>
          <p:spPr bwMode="auto">
            <a:xfrm>
              <a:off x="0" y="1"/>
              <a:ext cx="9144000" cy="19811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Rectangle 3"/>
            <p:cNvSpPr/>
            <p:nvPr/>
          </p:nvSpPr>
          <p:spPr>
            <a:xfrm>
              <a:off x="228600" y="228600"/>
              <a:ext cx="8686800" cy="640080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381000" y="282714"/>
            <a:ext cx="8534400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Brewing Schedule Optimization</a:t>
            </a:r>
            <a:endParaRPr lang="en-US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3400" y="1598136"/>
            <a:ext cx="79248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Two Weekly Brewing Schedule Options</a:t>
            </a:r>
            <a:endParaRPr lang="en-US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800100" lvl="1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Brewing 1950 gallon batches 4 times a week</a:t>
            </a:r>
          </a:p>
          <a:p>
            <a:pPr>
              <a:lnSpc>
                <a:spcPct val="150000"/>
              </a:lnSpc>
            </a:pPr>
            <a:endParaRPr lang="en-US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Reasons for Optimization</a:t>
            </a:r>
          </a:p>
          <a:p>
            <a:pPr marL="800100" lvl="1" indent="-342900">
              <a:lnSpc>
                <a:spcPct val="200000"/>
              </a:lnSpc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To optimize energy required to heat strike water for mashing for each batch</a:t>
            </a:r>
          </a:p>
          <a:p>
            <a:pPr marL="800100" lvl="1" indent="-342900">
              <a:lnSpc>
                <a:spcPct val="200000"/>
              </a:lnSpc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To Save in electricity cost used for mashing per year   </a:t>
            </a:r>
            <a:endParaRPr lang="en-US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6310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0" y="0"/>
            <a:ext cx="9144000" cy="6885323"/>
            <a:chOff x="0" y="0"/>
            <a:chExt cx="9144000" cy="6885323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61" r="7986"/>
            <a:stretch/>
          </p:blipFill>
          <p:spPr bwMode="auto">
            <a:xfrm>
              <a:off x="0" y="0"/>
              <a:ext cx="9144000" cy="68853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501" r="5451" b="65893"/>
            <a:stretch/>
          </p:blipFill>
          <p:spPr bwMode="auto">
            <a:xfrm>
              <a:off x="0" y="1"/>
              <a:ext cx="9144000" cy="19811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Rectangle 3"/>
            <p:cNvSpPr/>
            <p:nvPr/>
          </p:nvSpPr>
          <p:spPr>
            <a:xfrm>
              <a:off x="228600" y="228600"/>
              <a:ext cx="8686800" cy="640080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381000" y="282714"/>
            <a:ext cx="8534400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Brewing Schedule Optimization</a:t>
            </a:r>
            <a:endParaRPr lang="en-US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3400" y="2387600"/>
            <a:ext cx="7924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Option 1 – Brew twice a day, two times a week</a:t>
            </a:r>
          </a:p>
          <a:p>
            <a:pPr marL="800100" lvl="1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Require 4 hours to heat water for each batch</a:t>
            </a:r>
          </a:p>
          <a:p>
            <a:pPr marL="800100" lvl="1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Require two instant hot water heaters </a:t>
            </a:r>
          </a:p>
          <a:p>
            <a:pPr lvl="2">
              <a:lnSpc>
                <a:spcPct val="150000"/>
              </a:lnSpc>
            </a:pPr>
            <a:r>
              <a:rPr lang="en-US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Total Energy Requirement Per Week - </a:t>
            </a:r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813 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kw</a:t>
            </a:r>
          </a:p>
          <a:p>
            <a:pPr lvl="2">
              <a:lnSpc>
                <a:spcPct val="150000"/>
              </a:lnSpc>
            </a:pPr>
            <a:endParaRPr lang="en-US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en-US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5800" y="1371600"/>
            <a:ext cx="723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Hubble Instant Hot Water Heater Used</a:t>
            </a:r>
            <a:endParaRPr lang="en-US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025" y="1968500"/>
            <a:ext cx="721995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33400" y="4438809"/>
            <a:ext cx="741997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Option 2 – Brew once a day, four times a week</a:t>
            </a:r>
          </a:p>
          <a:p>
            <a:pPr marL="800100" lvl="1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Require 12 hours overnight to heat water for each batch</a:t>
            </a:r>
          </a:p>
          <a:p>
            <a:pPr marL="800100" lvl="1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Require one instant hot water heaters </a:t>
            </a:r>
          </a:p>
          <a:p>
            <a:pPr marL="0" lvl="2">
              <a:lnSpc>
                <a:spcPct val="150000"/>
              </a:lnSpc>
            </a:pPr>
            <a:r>
              <a:rPr lang="en-US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       Total Energy Requirement Per Week - </a:t>
            </a:r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136.7</a:t>
            </a:r>
            <a:r>
              <a:rPr lang="en-US" sz="2000" dirty="0">
                <a:solidFill>
                  <a:srgbClr val="002060"/>
                </a:solidFill>
              </a:rPr>
              <a:t> </a:t>
            </a:r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kw</a:t>
            </a:r>
          </a:p>
          <a:p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178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0" y="0"/>
            <a:ext cx="9144000" cy="6885323"/>
            <a:chOff x="0" y="0"/>
            <a:chExt cx="9144000" cy="6885323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61" r="7986"/>
            <a:stretch/>
          </p:blipFill>
          <p:spPr bwMode="auto">
            <a:xfrm>
              <a:off x="0" y="0"/>
              <a:ext cx="9144000" cy="68853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501" r="5451" b="65893"/>
            <a:stretch/>
          </p:blipFill>
          <p:spPr bwMode="auto">
            <a:xfrm>
              <a:off x="0" y="1"/>
              <a:ext cx="9144000" cy="19811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Rectangle 3"/>
            <p:cNvSpPr/>
            <p:nvPr/>
          </p:nvSpPr>
          <p:spPr>
            <a:xfrm>
              <a:off x="228600" y="228600"/>
              <a:ext cx="8686800" cy="640080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381000" y="282714"/>
            <a:ext cx="8534400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Brewing Schedule Optimization</a:t>
            </a:r>
            <a:endParaRPr lang="en-US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Chart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54018559"/>
              </p:ext>
            </p:extLst>
          </p:nvPr>
        </p:nvGraphicFramePr>
        <p:xfrm>
          <a:off x="533400" y="1828800"/>
          <a:ext cx="4648200" cy="4191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334000" y="2209800"/>
            <a:ext cx="33528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Option 2 provides an </a:t>
            </a:r>
            <a:r>
              <a:rPr lang="en-US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83% </a:t>
            </a:r>
            <a:r>
              <a:rPr lang="en-US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reduction in required energy to mash per week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>
              <a:buFont typeface="Arial" pitchFamily="34" charset="0"/>
              <a:buChar char="•"/>
            </a:pPr>
            <a:endParaRPr lang="en-US" sz="22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This brewery used option 2 in order to save on yearly energy costs</a:t>
            </a:r>
            <a:endParaRPr lang="en-US" sz="2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43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685800" y="6134010"/>
            <a:ext cx="36385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002060"/>
                </a:solidFill>
              </a:rPr>
              <a:t>Figure 21. Brewing Schedule Energy Comparison</a:t>
            </a:r>
            <a:endParaRPr lang="en-US" sz="11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7830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0" y="0"/>
            <a:ext cx="9144000" cy="6885323"/>
            <a:chOff x="0" y="0"/>
            <a:chExt cx="9144000" cy="6885323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61" r="7986"/>
            <a:stretch/>
          </p:blipFill>
          <p:spPr bwMode="auto">
            <a:xfrm>
              <a:off x="0" y="0"/>
              <a:ext cx="9144000" cy="68853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501" r="5451" b="65893"/>
            <a:stretch/>
          </p:blipFill>
          <p:spPr bwMode="auto">
            <a:xfrm>
              <a:off x="0" y="1"/>
              <a:ext cx="9144000" cy="19811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Rectangle 3"/>
            <p:cNvSpPr/>
            <p:nvPr/>
          </p:nvSpPr>
          <p:spPr>
            <a:xfrm>
              <a:off x="228600" y="228600"/>
              <a:ext cx="8686800" cy="640080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381000" y="282714"/>
            <a:ext cx="8534400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Environmental Concerns</a:t>
            </a:r>
            <a:endParaRPr lang="en-US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5800" y="1295399"/>
            <a:ext cx="7848600" cy="557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r>
              <a:rPr lang="en-US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Solid Waste</a:t>
            </a:r>
          </a:p>
          <a:p>
            <a:pPr marL="742950" lvl="1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Yeast </a:t>
            </a:r>
          </a:p>
          <a:p>
            <a:pPr marL="1200150" lvl="2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r>
              <a:rPr lang="en-US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Reused 180 times, then </a:t>
            </a:r>
            <a:r>
              <a:rPr lang="en-US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steralized</a:t>
            </a:r>
            <a:r>
              <a:rPr lang="en-US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and sent to farmers </a:t>
            </a:r>
          </a:p>
          <a:p>
            <a:pPr marL="1200150" lvl="2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endParaRPr lang="en-US" sz="11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Clr>
                <a:srgbClr val="002060"/>
              </a:buClr>
              <a:buSzPct val="75000"/>
            </a:pPr>
            <a:endParaRPr lang="en-US" sz="11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Clr>
                <a:srgbClr val="002060"/>
              </a:buClr>
              <a:buSzPct val="75000"/>
            </a:pPr>
            <a:endParaRPr lang="en-US" sz="11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Clr>
                <a:srgbClr val="002060"/>
              </a:buClr>
              <a:buSzPct val="75000"/>
            </a:pPr>
            <a:endParaRPr lang="en-US" sz="11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Clr>
                <a:srgbClr val="002060"/>
              </a:buClr>
              <a:buSzPct val="75000"/>
            </a:pPr>
            <a:endParaRPr lang="en-US" sz="11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Clr>
                <a:srgbClr val="002060"/>
              </a:buClr>
              <a:buSzPct val="75000"/>
            </a:pPr>
            <a:endParaRPr lang="en-US" sz="11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Clr>
                <a:srgbClr val="002060"/>
              </a:buClr>
              <a:buSzPct val="75000"/>
            </a:pPr>
            <a:endParaRPr lang="en-US" sz="11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Clr>
                <a:srgbClr val="002060"/>
              </a:buClr>
              <a:buSzPct val="75000"/>
            </a:pPr>
            <a:endParaRPr lang="en-US" sz="11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Clr>
                <a:srgbClr val="002060"/>
              </a:buClr>
              <a:buSzPct val="75000"/>
            </a:pPr>
            <a:endParaRPr lang="en-US" sz="11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Clr>
                <a:srgbClr val="002060"/>
              </a:buClr>
              <a:buSzPct val="75000"/>
            </a:pPr>
            <a:endParaRPr lang="en-US" sz="11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r>
              <a:rPr lang="en-US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Liquid Waste </a:t>
            </a:r>
          </a:p>
          <a:p>
            <a:pPr marL="742950" lvl="1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r>
              <a:rPr lang="en-US" sz="19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Waste Water</a:t>
            </a:r>
          </a:p>
          <a:p>
            <a:pPr marL="1200150" lvl="2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r>
              <a:rPr lang="en-US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CT DEP – </a:t>
            </a:r>
            <a:r>
              <a:rPr lang="en-US" sz="1600" dirty="0" smtClean="0">
                <a:solidFill>
                  <a:srgbClr val="002060"/>
                </a:solidFill>
              </a:rPr>
              <a:t>General Permit for Miscellaneous Discharges of Sewer Compatible (MISC) Wastewater</a:t>
            </a:r>
          </a:p>
          <a:p>
            <a:pPr marL="1200150" lvl="2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r>
              <a:rPr lang="en-US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BOD</a:t>
            </a:r>
            <a:r>
              <a:rPr lang="en-US" sz="1600" baseline="-25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level, pH, turbidity</a:t>
            </a:r>
          </a:p>
          <a:p>
            <a:pPr marL="1200150" lvl="2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endParaRPr lang="en-US" sz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r>
              <a:rPr lang="en-US" sz="19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Cleaning Supplies</a:t>
            </a:r>
          </a:p>
          <a:p>
            <a:pPr marL="1200150" lvl="2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r>
              <a:rPr lang="en-US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Biodegradable, environmentally friendly cleaners</a:t>
            </a:r>
          </a:p>
          <a:p>
            <a:pPr>
              <a:buClr>
                <a:srgbClr val="002060"/>
              </a:buClr>
              <a:buSzPct val="75000"/>
            </a:pPr>
            <a:endParaRPr lang="en-US" sz="105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endParaRPr lang="en-US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002060"/>
              </a:buClr>
              <a:buSzPct val="75000"/>
            </a:pPr>
            <a:endParaRPr lang="en-US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10400" y="4743450"/>
            <a:ext cx="1409700" cy="134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6858000" y="6031498"/>
            <a:ext cx="1828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http://www.cityofnewhaven.com/Sustainability/About/Partners.asp</a:t>
            </a:r>
            <a:endParaRPr lang="en-US" sz="800" dirty="0"/>
          </a:p>
        </p:txBody>
      </p:sp>
      <p:pic>
        <p:nvPicPr>
          <p:cNvPr id="144" name="Picture 144" descr="http://www.ghorganics.com/Product/DE_Diatom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29400" y="2514600"/>
            <a:ext cx="1676400" cy="13507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685800" y="2362200"/>
            <a:ext cx="58674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Diatomaceous Earth</a:t>
            </a:r>
          </a:p>
          <a:p>
            <a:pPr marL="1200150" lvl="2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r>
              <a:rPr lang="en-US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Toxic and carcinogenic in dry form, but non-hazardous when wet</a:t>
            </a:r>
          </a:p>
          <a:p>
            <a:pPr marL="1200150" lvl="2" indent="-285750">
              <a:buClr>
                <a:srgbClr val="002060"/>
              </a:buClr>
              <a:buSzPct val="75000"/>
              <a:buFont typeface="Courier New" pitchFamily="49" charset="0"/>
              <a:buChar char="o"/>
            </a:pPr>
            <a:r>
              <a:rPr lang="en-US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No federal or state regulations for disposal – can be discharged or sent to landfill</a:t>
            </a:r>
            <a:endParaRPr lang="en-US" sz="19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553200" y="388620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http://www.ghorganics.com/DiatomaceousEarth.html</a:t>
            </a:r>
            <a:endParaRPr lang="en-US" sz="9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44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6629400" y="4255532"/>
            <a:ext cx="2819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002060"/>
                </a:solidFill>
              </a:rPr>
              <a:t>Figure 21. Diatomaceous Earth</a:t>
            </a:r>
            <a:endParaRPr lang="en-US" sz="1100" dirty="0">
              <a:solidFill>
                <a:srgbClr val="00206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19900" y="6367790"/>
            <a:ext cx="2819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002060"/>
                </a:solidFill>
              </a:rPr>
              <a:t>Figure 22. DEP Logo</a:t>
            </a:r>
            <a:endParaRPr lang="en-US" sz="11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7279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0" y="0"/>
            <a:ext cx="9144000" cy="6885323"/>
            <a:chOff x="0" y="0"/>
            <a:chExt cx="9144000" cy="6885323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61" r="7986"/>
            <a:stretch/>
          </p:blipFill>
          <p:spPr bwMode="auto">
            <a:xfrm>
              <a:off x="0" y="0"/>
              <a:ext cx="9144000" cy="68853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501" r="5451" b="65893"/>
            <a:stretch/>
          </p:blipFill>
          <p:spPr bwMode="auto">
            <a:xfrm>
              <a:off x="0" y="1"/>
              <a:ext cx="9144000" cy="19811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Rectangle 3"/>
            <p:cNvSpPr/>
            <p:nvPr/>
          </p:nvSpPr>
          <p:spPr>
            <a:xfrm>
              <a:off x="228600" y="228600"/>
              <a:ext cx="8686800" cy="640080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381000" y="282714"/>
            <a:ext cx="8534400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Spent Grains</a:t>
            </a:r>
            <a:endParaRPr lang="en-US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" y="1524000"/>
            <a:ext cx="5562600" cy="49013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Uses</a:t>
            </a:r>
          </a:p>
          <a:p>
            <a:pPr lvl="1"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Compost used as a growing medium</a:t>
            </a:r>
          </a:p>
          <a:p>
            <a:endParaRPr lang="en-US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Baked Goods</a:t>
            </a:r>
          </a:p>
          <a:p>
            <a:pPr>
              <a:buFont typeface="Arial" pitchFamily="34" charset="0"/>
              <a:buChar char="•"/>
            </a:pPr>
            <a:endParaRPr lang="en-US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Dog Biscuits</a:t>
            </a:r>
          </a:p>
          <a:p>
            <a:pPr>
              <a:buFont typeface="Arial" pitchFamily="34" charset="0"/>
              <a:buChar char="•"/>
            </a:pPr>
            <a:endParaRPr lang="en-US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Conversion to Ethanol</a:t>
            </a:r>
          </a:p>
          <a:p>
            <a:endParaRPr lang="en-US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In This Brewery</a:t>
            </a:r>
          </a:p>
          <a:p>
            <a:pPr lvl="1">
              <a:lnSpc>
                <a:spcPct val="150000"/>
              </a:lnSpc>
            </a:pP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Spent grains donated to local farmers</a:t>
            </a:r>
            <a:endParaRPr lang="en-US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257300" lvl="2" indent="-342900">
              <a:lnSpc>
                <a:spcPct val="150000"/>
              </a:lnSpc>
              <a:buFontTx/>
              <a:buChar char="-"/>
            </a:pP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Most cost effective method for disposal</a:t>
            </a:r>
          </a:p>
          <a:p>
            <a:pPr marL="1257300" lvl="2" indent="-342900">
              <a:lnSpc>
                <a:spcPct val="150000"/>
              </a:lnSpc>
              <a:buFontTx/>
              <a:buChar char="-"/>
            </a:pP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Farmer gains grains for free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447800"/>
            <a:ext cx="2973788" cy="3562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5562600" y="5086350"/>
            <a:ext cx="4572000" cy="18466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600" dirty="0"/>
              <a:t>http://beeractivist.com/2007/04/15/grains-of-possibility-ways-to-use-spent-brewing-grains/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45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410200" y="5211603"/>
            <a:ext cx="2819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002060"/>
                </a:solidFill>
              </a:rPr>
              <a:t>Figure 23. Spent Grains</a:t>
            </a:r>
            <a:endParaRPr lang="en-US" sz="11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3290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0" y="-27323"/>
            <a:ext cx="9144000" cy="6885323"/>
            <a:chOff x="0" y="0"/>
            <a:chExt cx="9144000" cy="6885323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61" r="7986"/>
            <a:stretch/>
          </p:blipFill>
          <p:spPr bwMode="auto">
            <a:xfrm>
              <a:off x="0" y="0"/>
              <a:ext cx="9144000" cy="68853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501" r="5451" b="65893"/>
            <a:stretch/>
          </p:blipFill>
          <p:spPr bwMode="auto">
            <a:xfrm>
              <a:off x="0" y="1"/>
              <a:ext cx="9144000" cy="19811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Rectangle 3"/>
            <p:cNvSpPr/>
            <p:nvPr/>
          </p:nvSpPr>
          <p:spPr>
            <a:xfrm>
              <a:off x="228600" y="228600"/>
              <a:ext cx="8686800" cy="640080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381000" y="282714"/>
            <a:ext cx="8534400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Profitability Analysis</a:t>
            </a:r>
            <a:endParaRPr lang="en-US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7210530"/>
              </p:ext>
            </p:extLst>
          </p:nvPr>
        </p:nvGraphicFramePr>
        <p:xfrm>
          <a:off x="533400" y="1839989"/>
          <a:ext cx="3733800" cy="405384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941576"/>
                <a:gridCol w="1792224"/>
              </a:tblGrid>
              <a:tr h="289560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Item</a:t>
                      </a:r>
                      <a:endParaRPr lang="en-US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Cost (Year)</a:t>
                      </a:r>
                      <a:endParaRPr lang="en-US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8956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Variable Costs</a:t>
                      </a:r>
                      <a:endParaRPr lang="en-US" sz="11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8956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Raw Materials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$984,354.00</a:t>
                      </a:r>
                    </a:p>
                  </a:txBody>
                  <a:tcPr marL="9525" marR="9525" marT="9525" marB="0" anchor="ctr"/>
                </a:tc>
              </a:tr>
              <a:tr h="28956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Purchased Equipment</a:t>
                      </a:r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Installation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$29,530.62</a:t>
                      </a:r>
                    </a:p>
                  </a:txBody>
                  <a:tcPr marL="0" marR="0" marT="0" marB="0" anchor="ctr"/>
                </a:tc>
              </a:tr>
              <a:tr h="28956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Instrumentation</a:t>
                      </a:r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&amp; Controls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$19,687.08</a:t>
                      </a:r>
                    </a:p>
                  </a:txBody>
                  <a:tcPr marL="0" marR="0" marT="0" marB="0" anchor="ctr"/>
                </a:tc>
              </a:tr>
              <a:tr h="28956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Buildings</a:t>
                      </a:r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$590,612.40</a:t>
                      </a:r>
                    </a:p>
                  </a:txBody>
                  <a:tcPr marL="0" marR="0" marT="0" marB="0" anchor="ctr"/>
                </a:tc>
              </a:tr>
              <a:tr h="28956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Yard Improvements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$9,843.54</a:t>
                      </a:r>
                    </a:p>
                  </a:txBody>
                  <a:tcPr marL="0" marR="0" marT="0" marB="0" anchor="ctr"/>
                </a:tc>
              </a:tr>
              <a:tr h="28956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Fixed Costs</a:t>
                      </a:r>
                      <a:endParaRPr lang="en-US" sz="11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28956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Engineering</a:t>
                      </a:r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and Supervision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$98,435.40</a:t>
                      </a:r>
                    </a:p>
                  </a:txBody>
                  <a:tcPr marL="0" marR="0" marT="0" marB="0" anchor="ctr"/>
                </a:tc>
              </a:tr>
              <a:tr h="28956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Construction Expenses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$78,748.32</a:t>
                      </a:r>
                    </a:p>
                  </a:txBody>
                  <a:tcPr marL="0" marR="0" marT="0" marB="0" anchor="ctr"/>
                </a:tc>
              </a:tr>
              <a:tr h="28956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Legal</a:t>
                      </a:r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Expenses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$9,843.54</a:t>
                      </a:r>
                    </a:p>
                  </a:txBody>
                  <a:tcPr marL="0" marR="0" marT="0" marB="0" anchor="ctr"/>
                </a:tc>
              </a:tr>
              <a:tr h="28956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Contractor’s Fee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$19,687.08</a:t>
                      </a:r>
                    </a:p>
                  </a:txBody>
                  <a:tcPr marL="0" marR="0" marT="0" marB="0" anchor="ctr"/>
                </a:tc>
              </a:tr>
              <a:tr h="28956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Contingency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$78,748.32</a:t>
                      </a:r>
                    </a:p>
                  </a:txBody>
                  <a:tcPr marL="0" marR="0" marT="0" marB="0" anchor="ctr"/>
                </a:tc>
              </a:tr>
              <a:tr h="28956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Working Capital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$738,265.50</a:t>
                      </a: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33400" y="1547601"/>
            <a:ext cx="3962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Table 11: Brewery’s Total Capital Investment</a:t>
            </a:r>
            <a:endParaRPr lang="en-US" sz="1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10100" y="4876800"/>
            <a:ext cx="37528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Total Capital Investment (TCI) </a:t>
            </a:r>
          </a:p>
          <a:p>
            <a:pPr algn="ctr"/>
            <a:r>
              <a:rPr lang="en-US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$2,657,756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57200" y="1155302"/>
            <a:ext cx="3886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Total Capital Investment</a:t>
            </a:r>
            <a:endParaRPr lang="en-US" sz="2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6816617"/>
              </p:ext>
            </p:extLst>
          </p:nvPr>
        </p:nvGraphicFramePr>
        <p:xfrm>
          <a:off x="4629150" y="1832128"/>
          <a:ext cx="3810000" cy="173736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857375"/>
                <a:gridCol w="1952625"/>
              </a:tblGrid>
              <a:tr h="28956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Item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Cost (Year)</a:t>
                      </a:r>
                    </a:p>
                  </a:txBody>
                  <a:tcPr marL="9525" marR="9525" marT="9525" marB="0" anchor="ctr"/>
                </a:tc>
              </a:tr>
              <a:tr h="28956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Electricity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$26,782.00</a:t>
                      </a:r>
                    </a:p>
                  </a:txBody>
                  <a:tcPr marL="9525" marR="9525" marT="9525" marB="0" anchor="ctr"/>
                </a:tc>
              </a:tr>
              <a:tr h="28956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Manufactured Gas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$6,273.43</a:t>
                      </a:r>
                    </a:p>
                  </a:txBody>
                  <a:tcPr marL="9525" marR="9525" marT="9525" marB="0" anchor="ctr"/>
                </a:tc>
              </a:tr>
              <a:tr h="28956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Water Usage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$2,649.83</a:t>
                      </a:r>
                    </a:p>
                  </a:txBody>
                  <a:tcPr marL="9525" marR="9525" marT="9525" marB="0" anchor="ctr"/>
                </a:tc>
              </a:tr>
              <a:tr h="28956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Non-Hazardous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Waste Disposal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$1,908.00</a:t>
                      </a:r>
                    </a:p>
                  </a:txBody>
                  <a:tcPr marL="9525" marR="9525" marT="9525" marB="0" anchor="ctr"/>
                </a:tc>
              </a:tr>
              <a:tr h="28956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Natural Gas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$1,739.51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4600575" y="1547601"/>
            <a:ext cx="3962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Table 12: Brewery’s Total Utility Cost </a:t>
            </a:r>
            <a:endParaRPr lang="en-US" sz="1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48200" y="1145289"/>
            <a:ext cx="3124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Utility Costs</a:t>
            </a:r>
            <a:endParaRPr lang="en-US" sz="2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572000" y="4120693"/>
            <a:ext cx="3886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Total Utility Cost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$39,353</a:t>
            </a:r>
          </a:p>
        </p:txBody>
      </p:sp>
    </p:spTree>
    <p:extLst>
      <p:ext uri="{BB962C8B-B14F-4D97-AF65-F5344CB8AC3E}">
        <p14:creationId xmlns:p14="http://schemas.microsoft.com/office/powerpoint/2010/main" val="2973037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91440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247650" y="219075"/>
            <a:ext cx="8686800" cy="64008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55171" y="228600"/>
            <a:ext cx="8229600" cy="1143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Profitability Analysis</a:t>
            </a:r>
            <a:endParaRPr lang="en-US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47</a:t>
            </a:fld>
            <a:endParaRPr lang="en-US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2277593"/>
              </p:ext>
            </p:extLst>
          </p:nvPr>
        </p:nvGraphicFramePr>
        <p:xfrm>
          <a:off x="609600" y="2125980"/>
          <a:ext cx="3810000" cy="37642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981200"/>
                <a:gridCol w="1828800"/>
              </a:tblGrid>
              <a:tr h="28956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Item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Cost (Year)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28956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Variable</a:t>
                      </a:r>
                      <a:r>
                        <a:rPr lang="en-US" sz="1100" b="1" i="1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Costs</a:t>
                      </a:r>
                      <a:endParaRPr lang="en-US" sz="11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28956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Raw Materials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$263,470.00</a:t>
                      </a:r>
                    </a:p>
                  </a:txBody>
                  <a:tcPr marL="9525" marR="9525" marT="9525" marB="0" anchor="ctr"/>
                </a:tc>
              </a:tr>
              <a:tr h="28956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Operating Labor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effectLst/>
                          <a:latin typeface="Times New Roman"/>
                        </a:rPr>
                        <a:t>$393,061.20</a:t>
                      </a:r>
                    </a:p>
                  </a:txBody>
                  <a:tcPr marL="0" marR="0" marT="0" marB="0" anchor="ctr"/>
                </a:tc>
              </a:tr>
              <a:tr h="28956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Operation</a:t>
                      </a:r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Supervision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effectLst/>
                          <a:latin typeface="Times New Roman"/>
                        </a:rPr>
                        <a:t>$58,959.18</a:t>
                      </a:r>
                    </a:p>
                  </a:txBody>
                  <a:tcPr marL="0" marR="0" marT="0" marB="0" anchor="ctr"/>
                </a:tc>
              </a:tr>
              <a:tr h="28956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Utilities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effectLst/>
                          <a:latin typeface="Times New Roman"/>
                        </a:rPr>
                        <a:t>$39,352.77</a:t>
                      </a:r>
                    </a:p>
                  </a:txBody>
                  <a:tcPr marL="0" marR="0" marT="0" marB="0" anchor="ctr"/>
                </a:tc>
              </a:tr>
              <a:tr h="28956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Cleaning Supplies</a:t>
                      </a:r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effectLst/>
                          <a:latin typeface="Times New Roman"/>
                        </a:rPr>
                        <a:t>$3,235.00</a:t>
                      </a:r>
                    </a:p>
                  </a:txBody>
                  <a:tcPr marL="0" marR="0" marT="0" marB="0" anchor="ctr"/>
                </a:tc>
              </a:tr>
              <a:tr h="28956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Bottles</a:t>
                      </a:r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and Labels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effectLst/>
                          <a:latin typeface="Times New Roman"/>
                        </a:rPr>
                        <a:t>$2,800.00</a:t>
                      </a:r>
                    </a:p>
                  </a:txBody>
                  <a:tcPr marL="0" marR="0" marT="0" marB="0" anchor="ctr"/>
                </a:tc>
              </a:tr>
              <a:tr h="28956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Fixed</a:t>
                      </a:r>
                      <a:r>
                        <a:rPr lang="en-US" sz="1100" b="1" i="1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Charges</a:t>
                      </a:r>
                      <a:endParaRPr lang="en-US" sz="11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28956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Property</a:t>
                      </a:r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Taxes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effectLst/>
                          <a:latin typeface="Times New Roman"/>
                        </a:rPr>
                        <a:t>$39,434.01</a:t>
                      </a:r>
                    </a:p>
                  </a:txBody>
                  <a:tcPr marL="0" marR="0" marT="0" marB="0" anchor="b"/>
                </a:tc>
              </a:tr>
              <a:tr h="28956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Financing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effectLst/>
                          <a:latin typeface="Times New Roman"/>
                        </a:rPr>
                        <a:t>$157,736.03</a:t>
                      </a:r>
                    </a:p>
                  </a:txBody>
                  <a:tcPr marL="0" marR="0" marT="0" marB="0" anchor="b"/>
                </a:tc>
              </a:tr>
              <a:tr h="28956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Insurance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effectLst/>
                          <a:latin typeface="Times New Roman"/>
                        </a:rPr>
                        <a:t>$19,717.00</a:t>
                      </a:r>
                    </a:p>
                  </a:txBody>
                  <a:tcPr marL="0" marR="0" marT="0" marB="0" anchor="b"/>
                </a:tc>
              </a:tr>
              <a:tr h="28956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Plant</a:t>
                      </a:r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Overhead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$226,010.19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253036" y="3135868"/>
            <a:ext cx="24193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Payback Period</a:t>
            </a:r>
          </a:p>
          <a:p>
            <a:pPr algn="ctr"/>
            <a:r>
              <a:rPr lang="en-US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2.5</a:t>
            </a: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years</a:t>
            </a:r>
            <a:endParaRPr lang="en-US" sz="2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538202" y="4962525"/>
            <a:ext cx="40846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Total Net Profit Over First 10 Years</a:t>
            </a:r>
          </a:p>
          <a:p>
            <a:pPr algn="ctr"/>
            <a:r>
              <a:rPr lang="en-US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$ </a:t>
            </a:r>
            <a:r>
              <a:rPr lang="en-US" sz="20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,790,000</a:t>
            </a:r>
            <a:endParaRPr lang="en-US" sz="20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1423899"/>
              </p:ext>
            </p:extLst>
          </p:nvPr>
        </p:nvGraphicFramePr>
        <p:xfrm>
          <a:off x="631371" y="6172200"/>
          <a:ext cx="3810000" cy="28956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981200"/>
                <a:gridCol w="1828800"/>
              </a:tblGrid>
              <a:tr h="28956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Product</a:t>
                      </a:r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Sales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$2,619,336.00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555171" y="1828800"/>
            <a:ext cx="3962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Table 13: Brewery’s Annual TPC</a:t>
            </a:r>
            <a:endParaRPr lang="en-US" sz="1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7200" y="1416963"/>
            <a:ext cx="3886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Annual Total Production Cost</a:t>
            </a:r>
            <a:endParaRPr lang="en-US" sz="2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41396" y="2140238"/>
            <a:ext cx="39814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Minimum Acceptable Rate of Return chosen to be 20%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24449" y="4038600"/>
            <a:ext cx="267652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Return on Investment</a:t>
            </a:r>
          </a:p>
          <a:p>
            <a:pPr algn="ctr"/>
            <a:r>
              <a:rPr lang="en-US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21.2 % per year</a:t>
            </a:r>
            <a:endParaRPr lang="en-US" sz="2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4209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91440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55171" y="228600"/>
            <a:ext cx="8229600" cy="1143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Profitability Analysis</a:t>
            </a:r>
            <a:endParaRPr lang="en-US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48</a:t>
            </a:fld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1010406"/>
              </p:ext>
            </p:extLst>
          </p:nvPr>
        </p:nvGraphicFramePr>
        <p:xfrm>
          <a:off x="555171" y="3124200"/>
          <a:ext cx="3657599" cy="139917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676400"/>
                <a:gridCol w="996615"/>
                <a:gridCol w="984584"/>
              </a:tblGrid>
              <a:tr h="250734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Item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Unit Price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Product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Sales (Year)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50734"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Distributed</a:t>
                      </a:r>
                      <a:r>
                        <a:rPr lang="en-US" sz="1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Kegs</a:t>
                      </a:r>
                      <a:endParaRPr lang="en-US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$65 </a:t>
                      </a:r>
                      <a:endParaRPr lang="en-US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$784,680</a:t>
                      </a:r>
                    </a:p>
                  </a:txBody>
                  <a:tcPr anchor="ctr"/>
                </a:tc>
              </a:tr>
              <a:tr h="250734"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Distributed</a:t>
                      </a:r>
                      <a:r>
                        <a:rPr lang="en-US" sz="1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Bottles (24 Pack)</a:t>
                      </a:r>
                      <a:endParaRPr lang="en-US" sz="1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$13.00</a:t>
                      </a:r>
                      <a:endParaRPr lang="en-US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$1,073,280</a:t>
                      </a:r>
                      <a:endParaRPr lang="en-US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50734"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In House Kegs </a:t>
                      </a:r>
                      <a:endParaRPr lang="en-US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$2.50 / pint</a:t>
                      </a:r>
                      <a:endParaRPr lang="en-US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$59,520</a:t>
                      </a:r>
                      <a:endParaRPr lang="en-US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50734">
                <a:tc gridSpan="2">
                  <a:txBody>
                    <a:bodyPr/>
                    <a:lstStyle/>
                    <a:p>
                      <a:pPr algn="r"/>
                      <a:r>
                        <a:rPr lang="en-US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Total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Sales</a:t>
                      </a:r>
                      <a:endParaRPr lang="en-US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$1,917,480</a:t>
                      </a:r>
                      <a:endParaRPr lang="en-US" sz="10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85800" y="1362075"/>
            <a:ext cx="51816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Economic Justification for 70</a:t>
            </a:r>
            <a:r>
              <a:rPr lang="en-US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˚C</a:t>
            </a:r>
            <a:endParaRPr lang="en-US" sz="2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7135806"/>
              </p:ext>
            </p:extLst>
          </p:nvPr>
        </p:nvGraphicFramePr>
        <p:xfrm>
          <a:off x="4800600" y="3124200"/>
          <a:ext cx="3657599" cy="1392282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676400"/>
                <a:gridCol w="996615"/>
                <a:gridCol w="984584"/>
              </a:tblGrid>
              <a:tr h="250734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Item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Unit Price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Product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Sales (Year)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50734"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Distributed</a:t>
                      </a:r>
                      <a:r>
                        <a:rPr lang="en-US" sz="1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Kegs</a:t>
                      </a:r>
                      <a:endParaRPr lang="en-US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$85</a:t>
                      </a:r>
                      <a:endParaRPr lang="en-US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$1,026,120</a:t>
                      </a:r>
                      <a:endParaRPr lang="en-US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50734"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Distributed</a:t>
                      </a:r>
                      <a:r>
                        <a:rPr lang="en-US" sz="1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Bottles (24 Pack)</a:t>
                      </a:r>
                      <a:endParaRPr lang="en-US" sz="1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$18.00</a:t>
                      </a:r>
                      <a:endParaRPr lang="en-US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$1,486,080</a:t>
                      </a:r>
                      <a:endParaRPr lang="en-US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50734"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In House Kegs </a:t>
                      </a:r>
                      <a:endParaRPr lang="en-US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$4.50 / pint</a:t>
                      </a:r>
                      <a:endParaRPr lang="en-US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$107,136</a:t>
                      </a:r>
                      <a:endParaRPr lang="en-US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23158">
                <a:tc gridSpan="2">
                  <a:txBody>
                    <a:bodyPr/>
                    <a:lstStyle/>
                    <a:p>
                      <a:pPr algn="r"/>
                      <a:r>
                        <a:rPr lang="en-US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Total</a:t>
                      </a:r>
                      <a:r>
                        <a:rPr lang="en-US" sz="1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Sales</a:t>
                      </a:r>
                      <a:endParaRPr lang="en-US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$2,619,336</a:t>
                      </a:r>
                      <a:endParaRPr lang="en-US" sz="10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002971" y="2095098"/>
            <a:ext cx="10668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55</a:t>
            </a:r>
            <a:r>
              <a:rPr lang="en-US" sz="2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˚C</a:t>
            </a:r>
            <a:endParaRPr lang="en-US" sz="25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38875" y="2085573"/>
            <a:ext cx="10668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70</a:t>
            </a:r>
            <a:r>
              <a:rPr lang="en-US" sz="2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˚C</a:t>
            </a:r>
            <a:endParaRPr lang="en-US" sz="25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3517340"/>
              </p:ext>
            </p:extLst>
          </p:nvPr>
        </p:nvGraphicFramePr>
        <p:xfrm>
          <a:off x="555171" y="4953000"/>
          <a:ext cx="3657599" cy="64697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273629"/>
                <a:gridCol w="1399386"/>
                <a:gridCol w="984584"/>
              </a:tblGrid>
              <a:tr h="250734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Item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Energy Required (Batch)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Cost 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(Year)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50734"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Hot Water Heater </a:t>
                      </a:r>
                      <a:endParaRPr lang="en-US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27.08</a:t>
                      </a:r>
                      <a:r>
                        <a:rPr lang="en-US" sz="1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kW</a:t>
                      </a:r>
                      <a:endParaRPr lang="en-US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$529.79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4120256"/>
              </p:ext>
            </p:extLst>
          </p:nvPr>
        </p:nvGraphicFramePr>
        <p:xfrm>
          <a:off x="4793796" y="4953000"/>
          <a:ext cx="3657599" cy="64697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273629"/>
                <a:gridCol w="1399386"/>
                <a:gridCol w="984584"/>
              </a:tblGrid>
              <a:tr h="250734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Item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Energy Required (Batch)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Cost 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(Year)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50734"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Hot Water Heater </a:t>
                      </a:r>
                      <a:endParaRPr lang="en-US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40.63 kW</a:t>
                      </a:r>
                      <a:endParaRPr lang="en-US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$794.76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555171" y="2884885"/>
            <a:ext cx="3962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Table 14: 55˚C Mash Temperature Specs</a:t>
            </a:r>
            <a:endParaRPr lang="en-US" sz="1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93796" y="2884884"/>
            <a:ext cx="3962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Table 15: 70˚C Mash Temperature Specs</a:t>
            </a:r>
            <a:endParaRPr lang="en-US" sz="1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2746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91440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55171" y="228600"/>
            <a:ext cx="8229600" cy="1143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Profitability Analysis</a:t>
            </a:r>
            <a:endParaRPr lang="en-US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49</a:t>
            </a:fld>
            <a:endParaRPr lang="en-US"/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5304473"/>
              </p:ext>
            </p:extLst>
          </p:nvPr>
        </p:nvGraphicFramePr>
        <p:xfrm>
          <a:off x="381000" y="1295400"/>
          <a:ext cx="4016829" cy="3429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74397085"/>
              </p:ext>
            </p:extLst>
          </p:nvPr>
        </p:nvGraphicFramePr>
        <p:xfrm>
          <a:off x="4572000" y="1066800"/>
          <a:ext cx="4103912" cy="3657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7124812"/>
              </p:ext>
            </p:extLst>
          </p:nvPr>
        </p:nvGraphicFramePr>
        <p:xfrm>
          <a:off x="1981200" y="5258573"/>
          <a:ext cx="5181600" cy="111252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295400"/>
                <a:gridCol w="1219200"/>
                <a:gridCol w="1447800"/>
                <a:gridCol w="1219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Temperature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Payback Period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10</a:t>
                      </a:r>
                      <a:r>
                        <a:rPr lang="en-US" sz="1100" baseline="0" dirty="0" smtClean="0"/>
                        <a:t> Year Net Profit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Rate</a:t>
                      </a:r>
                      <a:r>
                        <a:rPr lang="en-US" sz="1100" baseline="0" dirty="0" smtClean="0"/>
                        <a:t> of Return</a:t>
                      </a:r>
                      <a:endParaRPr lang="en-US" sz="11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55˚C</a:t>
                      </a:r>
                      <a:endParaRPr lang="en-US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6 years</a:t>
                      </a:r>
                      <a:endParaRPr lang="en-US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$1,330,000</a:t>
                      </a:r>
                      <a:endParaRPr lang="en-US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4.9 % /</a:t>
                      </a:r>
                      <a:r>
                        <a:rPr lang="en-US" sz="1200" baseline="0" dirty="0" smtClean="0"/>
                        <a:t> year</a:t>
                      </a:r>
                      <a:endParaRPr lang="en-US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70˚C</a:t>
                      </a:r>
                      <a:endParaRPr lang="en-US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2.5 years</a:t>
                      </a:r>
                      <a:endParaRPr lang="en-US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$5,790,000</a:t>
                      </a:r>
                      <a:endParaRPr lang="en-US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21.2% / year</a:t>
                      </a:r>
                      <a:endParaRPr lang="en-US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1914525" y="5043100"/>
            <a:ext cx="3962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Table 16: 55˚C vs. 70˚C Profitability Results </a:t>
            </a:r>
            <a:endParaRPr lang="en-US" sz="1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83746" y="4645877"/>
            <a:ext cx="3962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Figure 24: 55˚C vs. 70˚C Payback Period</a:t>
            </a:r>
            <a:endParaRPr lang="en-US" sz="1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22371" y="4627601"/>
            <a:ext cx="3962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Figure 25: 55˚C vs. 70˚C Total Net Profit Over 10 Years</a:t>
            </a:r>
            <a:endParaRPr lang="en-US" sz="1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874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0" y="0"/>
            <a:ext cx="9144000" cy="6885323"/>
            <a:chOff x="0" y="0"/>
            <a:chExt cx="9144000" cy="6885323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61" r="7986"/>
            <a:stretch/>
          </p:blipFill>
          <p:spPr bwMode="auto">
            <a:xfrm>
              <a:off x="0" y="0"/>
              <a:ext cx="9144000" cy="68853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501" r="5451" b="65893"/>
            <a:stretch/>
          </p:blipFill>
          <p:spPr bwMode="auto">
            <a:xfrm>
              <a:off x="0" y="1"/>
              <a:ext cx="9144000" cy="19811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Rectangle 3"/>
            <p:cNvSpPr/>
            <p:nvPr/>
          </p:nvSpPr>
          <p:spPr>
            <a:xfrm>
              <a:off x="228600" y="228600"/>
              <a:ext cx="8686800" cy="640080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381000" y="282714"/>
            <a:ext cx="8534400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Design Goals</a:t>
            </a:r>
            <a:endParaRPr lang="en-US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9600" y="1295400"/>
            <a:ext cx="7924800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Optimization of Brewing Process Through:</a:t>
            </a:r>
          </a:p>
          <a:p>
            <a:endParaRPr lang="en-US" sz="22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lnSpc>
                <a:spcPct val="150000"/>
              </a:lnSpc>
              <a:buFont typeface="Wingdings" pitchFamily="2" charset="2"/>
              <a:buChar char="§"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Mash Temperature Optimization</a:t>
            </a:r>
          </a:p>
          <a:p>
            <a:pPr marL="1257300" lvl="2" indent="-342900">
              <a:lnSpc>
                <a:spcPct val="150000"/>
              </a:lnSpc>
              <a:buFont typeface="Times New Roman" pitchFamily="18" charset="0"/>
              <a:buChar char="̵"/>
            </a:pPr>
            <a:r>
              <a:rPr lang="en-US" sz="15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Experimentally tested mash temperatures of 55°C,  63°C, and 70°C using HPLC</a:t>
            </a:r>
          </a:p>
          <a:p>
            <a:pPr marL="1257300" lvl="2" indent="-342900">
              <a:lnSpc>
                <a:spcPct val="150000"/>
              </a:lnSpc>
              <a:buFont typeface="Times New Roman" pitchFamily="18" charset="0"/>
              <a:buChar char="̵"/>
            </a:pPr>
            <a:r>
              <a:rPr lang="en-US" sz="15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Developed a kinetic model with experimental data in order to find desired sugar profiles for each temperature to create high quality product</a:t>
            </a:r>
          </a:p>
          <a:p>
            <a:pPr marL="1257300" lvl="2" indent="-342900">
              <a:lnSpc>
                <a:spcPct val="150000"/>
              </a:lnSpc>
              <a:buFont typeface="Times New Roman" pitchFamily="18" charset="0"/>
              <a:buChar char="̵"/>
            </a:pPr>
            <a:r>
              <a:rPr lang="en-US" sz="15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Determine the effect of sugar profiles on body, and taste</a:t>
            </a:r>
          </a:p>
          <a:p>
            <a:pPr marL="742950" lvl="1" indent="-285750">
              <a:lnSpc>
                <a:spcPct val="150000"/>
              </a:lnSpc>
              <a:buFont typeface="Wingdings" pitchFamily="2" charset="2"/>
              <a:buChar char="§"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Weekly Batch Schedule</a:t>
            </a:r>
          </a:p>
          <a:p>
            <a:pPr marL="1257300" lvl="2" indent="-342900">
              <a:lnSpc>
                <a:spcPct val="150000"/>
              </a:lnSpc>
              <a:buFont typeface="Times New Roman" pitchFamily="18" charset="0"/>
              <a:buChar char="̵"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Examined two different methods for brewing four batches a week to reduce energy costs per year.</a:t>
            </a:r>
          </a:p>
          <a:p>
            <a:endParaRPr lang="en-US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buFont typeface="Wingdings" pitchFamily="2" charset="2"/>
              <a:buChar char="§"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Closed Mass and Energy Balances</a:t>
            </a:r>
          </a:p>
          <a:p>
            <a:pPr lvl="1"/>
            <a:endParaRPr lang="en-US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buFont typeface="Wingdings" pitchFamily="2" charset="2"/>
              <a:buChar char="§"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Profitability Analysis on the entire process</a:t>
            </a:r>
          </a:p>
          <a:p>
            <a:pPr lvl="1"/>
            <a:endParaRPr lang="en-US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175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91440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228600" y="182433"/>
            <a:ext cx="8686800" cy="64008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55171" y="228600"/>
            <a:ext cx="8229600" cy="1143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Profitability Analysis</a:t>
            </a:r>
            <a:endParaRPr lang="en-US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50</a:t>
            </a:fld>
            <a:endParaRPr lang="en-US"/>
          </a:p>
        </p:txBody>
      </p:sp>
      <p:graphicFrame>
        <p:nvGraphicFramePr>
          <p:cNvPr id="12" name="Chart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10490331"/>
              </p:ext>
            </p:extLst>
          </p:nvPr>
        </p:nvGraphicFramePr>
        <p:xfrm>
          <a:off x="457201" y="1447800"/>
          <a:ext cx="57150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28" name="Straight Connector 27"/>
          <p:cNvCxnSpPr/>
          <p:nvPr/>
        </p:nvCxnSpPr>
        <p:spPr>
          <a:xfrm>
            <a:off x="2743200" y="4286250"/>
            <a:ext cx="963" cy="1203503"/>
          </a:xfrm>
          <a:prstGeom prst="line">
            <a:avLst/>
          </a:prstGeom>
          <a:ln w="15875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>
            <a:off x="1143002" y="4286250"/>
            <a:ext cx="4495798" cy="0"/>
          </a:xfrm>
          <a:prstGeom prst="line">
            <a:avLst/>
          </a:prstGeom>
          <a:ln w="15875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57200" y="6096000"/>
            <a:ext cx="5791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Figure 26: Brewery’s % Products Sold vs. Payback Period &amp; Net 10 Year Profit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24600" y="1951672"/>
            <a:ext cx="23622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To break even over a 10 year period this brewery would need to operate at 65% of products sold</a:t>
            </a:r>
          </a:p>
          <a:p>
            <a:endParaRPr lang="en-US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Implies a payback period of about 13 years </a:t>
            </a:r>
            <a:endParaRPr lang="en-US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8747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91440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55171" y="228600"/>
            <a:ext cx="8229600" cy="1143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Conclusions</a:t>
            </a:r>
            <a:endParaRPr lang="en-US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51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714375" y="1257300"/>
            <a:ext cx="75057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 pitchFamily="49" charset="0"/>
              <a:buChar char="o"/>
            </a:pP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Final Decision: Go</a:t>
            </a:r>
          </a:p>
          <a:p>
            <a:pPr marL="285750" indent="-285750">
              <a:buFont typeface="Courier New" pitchFamily="49" charset="0"/>
              <a:buChar char="o"/>
            </a:pPr>
            <a:endParaRPr lang="en-US" sz="1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buFont typeface="Courier New" pitchFamily="49" charset="0"/>
              <a:buChar char="o"/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Low payback period</a:t>
            </a:r>
          </a:p>
          <a:p>
            <a:pPr marL="742950" lvl="1" indent="-285750">
              <a:buFont typeface="Courier New" pitchFamily="49" charset="0"/>
              <a:buChar char="o"/>
            </a:pPr>
            <a:endParaRPr lang="en-US" sz="1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buFont typeface="Courier New" pitchFamily="49" charset="0"/>
              <a:buChar char="o"/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70C Mash temperature yielded optimum flavor profile</a:t>
            </a:r>
          </a:p>
          <a:p>
            <a:pPr marL="742950" lvl="1" indent="-285750">
              <a:buFont typeface="Courier New" pitchFamily="49" charset="0"/>
              <a:buChar char="o"/>
            </a:pPr>
            <a:endParaRPr lang="en-US" sz="1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buFont typeface="Courier New" pitchFamily="49" charset="0"/>
              <a:buChar char="o"/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This brewery could become a cultural symbol of UConn</a:t>
            </a:r>
            <a:endParaRPr 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9971" y="3858112"/>
            <a:ext cx="3976687" cy="1958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887" y="3848587"/>
            <a:ext cx="3993525" cy="1958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0762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91440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55171" y="228600"/>
            <a:ext cx="8229600" cy="1143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Acknowledgements</a:t>
            </a:r>
            <a:endParaRPr lang="en-US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52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038225" y="1562100"/>
            <a:ext cx="6781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 pitchFamily="49" charset="0"/>
              <a:buChar char="o"/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Dr.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Abhay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Vaze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Chemistry Department</a:t>
            </a:r>
          </a:p>
          <a:p>
            <a:endParaRPr 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Courier New" pitchFamily="49" charset="0"/>
              <a:buChar char="o"/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Dr. William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Mustain</a:t>
            </a:r>
            <a:endParaRPr lang="en-US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Courier New" pitchFamily="49" charset="0"/>
              <a:buChar char="o"/>
            </a:pPr>
            <a:endParaRPr 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Courier New" pitchFamily="49" charset="0"/>
              <a:buChar char="o"/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Dr. Daniel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Burkey</a:t>
            </a:r>
            <a:endParaRPr lang="en-US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313" y="3543300"/>
            <a:ext cx="1395412" cy="2098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4" y="3524259"/>
            <a:ext cx="1414461" cy="2117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550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91440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55171" y="228600"/>
            <a:ext cx="8229600" cy="1143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Questions?</a:t>
            </a:r>
            <a:endParaRPr lang="en-US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53</a:t>
            </a:fld>
            <a:endParaRPr lang="en-US"/>
          </a:p>
        </p:txBody>
      </p:sp>
      <p:pic>
        <p:nvPicPr>
          <p:cNvPr id="1026" name="Picture 2" descr="F:\Spring 2011\Senior Design\Deliverable 3\Mash at 70 Celsius\IMG_122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37"/>
          <a:stretch/>
        </p:blipFill>
        <p:spPr bwMode="auto">
          <a:xfrm>
            <a:off x="2402086" y="1600200"/>
            <a:ext cx="4339828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6806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91440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55171" y="228600"/>
            <a:ext cx="8229600" cy="1143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References</a:t>
            </a:r>
            <a:endParaRPr lang="en-US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54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55171" y="1352550"/>
            <a:ext cx="779145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i="1" dirty="0"/>
              <a:t>Ultraviolet and Visible Absorption Spectroscopy (UV-Vis)</a:t>
            </a:r>
            <a:r>
              <a:rPr lang="en-US" sz="1100" dirty="0"/>
              <a:t>. (2000). Retrieved from The Chemistry Hypermedia Project: http://www.files.chem.vt.edu/chem-ed/spec/uv-vis/uv-vis.html</a:t>
            </a:r>
          </a:p>
          <a:p>
            <a:r>
              <a:rPr lang="en-US" sz="1100" dirty="0"/>
              <a:t>ALAR Engineering Corporation. (2010). </a:t>
            </a:r>
            <a:r>
              <a:rPr lang="en-US" sz="1100" i="1" dirty="0"/>
              <a:t>Biological Oxygen Demand (BOD)</a:t>
            </a:r>
            <a:r>
              <a:rPr lang="en-US" sz="1100" dirty="0"/>
              <a:t>. Retrieved April 2011, from </a:t>
            </a:r>
            <a:r>
              <a:rPr lang="en-US" sz="1100" dirty="0" err="1"/>
              <a:t>ALARWater</a:t>
            </a:r>
            <a:r>
              <a:rPr lang="en-US" sz="1100" dirty="0"/>
              <a:t> Pollution Control Systems: http://www.alarcorp.com/applications/biological-oxygen-demand-bod</a:t>
            </a:r>
          </a:p>
          <a:p>
            <a:r>
              <a:rPr lang="en-US" sz="1100" dirty="0"/>
              <a:t>Baker, J. (2008). </a:t>
            </a:r>
            <a:r>
              <a:rPr lang="en-US" sz="1100" i="1" dirty="0"/>
              <a:t>Material Safety Data Sheet: Diatomaceous Earth.</a:t>
            </a:r>
            <a:r>
              <a:rPr lang="en-US" sz="1100" dirty="0"/>
              <a:t> </a:t>
            </a:r>
          </a:p>
          <a:p>
            <a:r>
              <a:rPr lang="en-US" sz="1100" dirty="0"/>
              <a:t>Boilers, P. (</a:t>
            </a:r>
            <a:r>
              <a:rPr lang="en-US" sz="1100" dirty="0" err="1"/>
              <a:t>n.d.</a:t>
            </a:r>
            <a:r>
              <a:rPr lang="en-US" sz="1100" dirty="0"/>
              <a:t>). Steam Boiler Manual.</a:t>
            </a:r>
          </a:p>
          <a:p>
            <a:r>
              <a:rPr lang="en-US" sz="1100" dirty="0"/>
              <a:t>Briggs, D. E., </a:t>
            </a:r>
            <a:r>
              <a:rPr lang="en-US" sz="1100" dirty="0" err="1"/>
              <a:t>Boulton</a:t>
            </a:r>
            <a:r>
              <a:rPr lang="en-US" sz="1100" dirty="0"/>
              <a:t>, C. A., Brookes, P. A., &amp; Stevens, R. (2004). </a:t>
            </a:r>
            <a:r>
              <a:rPr lang="en-US" sz="1100" i="1" dirty="0"/>
              <a:t>Brewing Science and Practice.</a:t>
            </a:r>
            <a:r>
              <a:rPr lang="en-US" sz="1100" dirty="0"/>
              <a:t> </a:t>
            </a:r>
            <a:r>
              <a:rPr lang="en-US" sz="1100" dirty="0" err="1"/>
              <a:t>Woodhead</a:t>
            </a:r>
            <a:r>
              <a:rPr lang="en-US" sz="1100" dirty="0"/>
              <a:t> Publishing.</a:t>
            </a:r>
          </a:p>
          <a:p>
            <a:r>
              <a:rPr lang="en-US" sz="1100" dirty="0"/>
              <a:t>Britannica, E. (2011). Refractive Index.</a:t>
            </a:r>
          </a:p>
          <a:p>
            <a:r>
              <a:rPr lang="en-US" sz="1100" dirty="0"/>
              <a:t>Budweiser, H. (2011, March). Distribution Specifications. (R. J. Jr., Interviewer)</a:t>
            </a:r>
          </a:p>
          <a:p>
            <a:r>
              <a:rPr lang="en-US" sz="1100" dirty="0"/>
              <a:t>Container, K. (2011). </a:t>
            </a:r>
            <a:r>
              <a:rPr lang="en-US" sz="1100" i="1" dirty="0"/>
              <a:t>Bottle Quote.</a:t>
            </a:r>
            <a:r>
              <a:rPr lang="en-US" sz="1100" dirty="0"/>
              <a:t> Diana Boyle.</a:t>
            </a:r>
          </a:p>
          <a:p>
            <a:r>
              <a:rPr lang="en-US" sz="1100" dirty="0"/>
              <a:t>Coolers, F. (</a:t>
            </a:r>
            <a:r>
              <a:rPr lang="en-US" sz="1100" dirty="0" err="1"/>
              <a:t>n.d.</a:t>
            </a:r>
            <a:r>
              <a:rPr lang="en-US" sz="1100" dirty="0"/>
              <a:t>). </a:t>
            </a:r>
            <a:r>
              <a:rPr lang="en-US" sz="1100" dirty="0" err="1"/>
              <a:t>Refridgeration</a:t>
            </a:r>
            <a:r>
              <a:rPr lang="en-US" sz="1100" dirty="0"/>
              <a:t> Room Quote.</a:t>
            </a:r>
          </a:p>
          <a:p>
            <a:r>
              <a:rPr lang="en-US" sz="1100" dirty="0"/>
              <a:t>Equipment, B. P. (</a:t>
            </a:r>
            <a:r>
              <a:rPr lang="en-US" sz="1100" dirty="0" err="1"/>
              <a:t>n.d.</a:t>
            </a:r>
            <a:r>
              <a:rPr lang="en-US" sz="1100" dirty="0"/>
              <a:t>). </a:t>
            </a:r>
            <a:r>
              <a:rPr lang="en-US" sz="1100" dirty="0" err="1"/>
              <a:t>Ampco</a:t>
            </a:r>
            <a:r>
              <a:rPr lang="en-US" sz="1100" dirty="0"/>
              <a:t> AC-216 Centrifugal Pump.</a:t>
            </a:r>
          </a:p>
          <a:p>
            <a:r>
              <a:rPr lang="en-US" sz="1100" dirty="0"/>
              <a:t>Equipment, I. (</a:t>
            </a:r>
            <a:r>
              <a:rPr lang="en-US" sz="1100" dirty="0" err="1"/>
              <a:t>n.d.</a:t>
            </a:r>
            <a:r>
              <a:rPr lang="en-US" sz="1100" dirty="0"/>
              <a:t>). RVS HELICOIDAL IMPELLER PUMP .</a:t>
            </a:r>
          </a:p>
          <a:p>
            <a:r>
              <a:rPr lang="en-US" sz="1100" dirty="0"/>
              <a:t>Fabrication, A. M. (2011, April). Brewery Quote.</a:t>
            </a:r>
          </a:p>
          <a:p>
            <a:r>
              <a:rPr lang="en-US" sz="1100" dirty="0"/>
              <a:t>Fix, G. (1989). </a:t>
            </a:r>
            <a:r>
              <a:rPr lang="en-US" sz="1100" i="1" dirty="0"/>
              <a:t>Principles of Brewing Science.</a:t>
            </a:r>
            <a:r>
              <a:rPr lang="en-US" sz="1100" dirty="0"/>
              <a:t> Brewers Publications.</a:t>
            </a:r>
          </a:p>
          <a:p>
            <a:r>
              <a:rPr lang="en-US" sz="1100" dirty="0"/>
              <a:t>Golden Harvest Organics LLC. (</a:t>
            </a:r>
            <a:r>
              <a:rPr lang="en-US" sz="1100" dirty="0" err="1"/>
              <a:t>n.d.</a:t>
            </a:r>
            <a:r>
              <a:rPr lang="en-US" sz="1100" dirty="0"/>
              <a:t>). </a:t>
            </a:r>
            <a:r>
              <a:rPr lang="en-US" sz="1100" i="1" dirty="0"/>
              <a:t>Diatomaceous Earth</a:t>
            </a:r>
            <a:r>
              <a:rPr lang="en-US" sz="1100" dirty="0"/>
              <a:t>. Retrieved April 2011, from Golden Harvest Organization: http://www.ghorganics.com/DiatomaceousEarth.html</a:t>
            </a:r>
          </a:p>
          <a:p>
            <a:r>
              <a:rPr lang="en-US" sz="1100" dirty="0" err="1"/>
              <a:t>Goldhammer</a:t>
            </a:r>
            <a:r>
              <a:rPr lang="en-US" sz="1100" dirty="0"/>
              <a:t>, T. (2008). </a:t>
            </a:r>
            <a:r>
              <a:rPr lang="en-US" sz="1100" i="1" dirty="0"/>
              <a:t>The Brewer's Handbook.</a:t>
            </a:r>
            <a:r>
              <a:rPr lang="en-US" sz="1100" dirty="0"/>
              <a:t> Apex.</a:t>
            </a:r>
          </a:p>
          <a:p>
            <a:r>
              <a:rPr lang="en-US" sz="1100" dirty="0"/>
              <a:t>Grain, P. H. (</a:t>
            </a:r>
            <a:r>
              <a:rPr lang="en-US" sz="1100" dirty="0" err="1"/>
              <a:t>n.d.</a:t>
            </a:r>
            <a:r>
              <a:rPr lang="en-US" sz="1100" dirty="0"/>
              <a:t>). Specifications, Table A. Hampton, Nebraska .</a:t>
            </a:r>
          </a:p>
          <a:p>
            <a:r>
              <a:rPr lang="en-US" sz="1100" dirty="0"/>
              <a:t>Harris, T. (2011, March). Long Trail Brewery. (M. Williams, Interviewer)</a:t>
            </a:r>
          </a:p>
          <a:p>
            <a:r>
              <a:rPr lang="en-US" sz="1100" dirty="0"/>
              <a:t>Heater, H. H. (</a:t>
            </a:r>
            <a:r>
              <a:rPr lang="en-US" sz="1100" dirty="0" err="1"/>
              <a:t>n.d.</a:t>
            </a:r>
            <a:r>
              <a:rPr lang="en-US" sz="1100" dirty="0"/>
              <a:t>).</a:t>
            </a:r>
          </a:p>
          <a:p>
            <a:r>
              <a:rPr lang="en-US" sz="1100" dirty="0" err="1"/>
              <a:t>Hemad</a:t>
            </a:r>
            <a:r>
              <a:rPr lang="en-US" sz="1100" dirty="0"/>
              <a:t> </a:t>
            </a:r>
            <a:r>
              <a:rPr lang="en-US" sz="1100" dirty="0" err="1"/>
              <a:t>Zareiforoush</a:t>
            </a:r>
            <a:r>
              <a:rPr lang="en-US" sz="1100" dirty="0"/>
              <a:t>, M. H. (</a:t>
            </a:r>
            <a:r>
              <a:rPr lang="en-US" sz="1100" dirty="0" err="1"/>
              <a:t>n.d.</a:t>
            </a:r>
            <a:r>
              <a:rPr lang="en-US" sz="1100" dirty="0"/>
              <a:t>). Screw Conveyors Power and Throughput Analysis during Horizontal Handling of Paddy Grains. </a:t>
            </a:r>
            <a:r>
              <a:rPr lang="en-US" sz="1100" i="1" dirty="0"/>
              <a:t>Journal of Agricultural Science</a:t>
            </a:r>
            <a:r>
              <a:rPr lang="en-US" sz="1100" dirty="0"/>
              <a:t>.</a:t>
            </a:r>
          </a:p>
          <a:p>
            <a:r>
              <a:rPr lang="en-US" sz="1100" dirty="0" err="1"/>
              <a:t>Lehloenya</a:t>
            </a:r>
            <a:r>
              <a:rPr lang="en-US" sz="1100" dirty="0"/>
              <a:t> KV, S. D. (2008). Effects of feeding yeast and </a:t>
            </a:r>
            <a:r>
              <a:rPr lang="en-US" sz="1100" dirty="0" err="1"/>
              <a:t>propionibacteria</a:t>
            </a:r>
            <a:r>
              <a:rPr lang="en-US" sz="1100" dirty="0"/>
              <a:t> to dairy cows on milk yield and components, and reproduction*. </a:t>
            </a:r>
            <a:r>
              <a:rPr lang="en-US" sz="1100" i="1" dirty="0"/>
              <a:t>Pub Med</a:t>
            </a:r>
            <a:r>
              <a:rPr lang="en-US" sz="1100" dirty="0"/>
              <a:t>, 190-202.</a:t>
            </a:r>
          </a:p>
          <a:p>
            <a:r>
              <a:rPr lang="en-US" sz="1100" dirty="0"/>
              <a:t>Max S. Peters, K. D. (2003). </a:t>
            </a:r>
            <a:r>
              <a:rPr lang="en-US" sz="1100" i="1" dirty="0"/>
              <a:t>Plant Design and Economics for Chemical Engineers.</a:t>
            </a:r>
            <a:r>
              <a:rPr lang="en-US" sz="1100" dirty="0"/>
              <a:t> McGraw-Hill higher Education.</a:t>
            </a:r>
          </a:p>
          <a:p>
            <a:r>
              <a:rPr lang="en-US" sz="1100" dirty="0"/>
              <a:t>Northern Brewer. (2011). </a:t>
            </a:r>
            <a:r>
              <a:rPr lang="en-US" sz="1100" i="1" dirty="0"/>
              <a:t>Star San</a:t>
            </a:r>
            <a:r>
              <a:rPr lang="en-US" sz="1100" dirty="0"/>
              <a:t>. Retrieved from Northern Brewer: http://www.northernbrewer.com/brewing/star-san.html</a:t>
            </a:r>
          </a:p>
          <a:p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944778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91440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55171" y="228600"/>
            <a:ext cx="8229600" cy="1143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References</a:t>
            </a:r>
            <a:endParaRPr lang="en-US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55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55171" y="1352550"/>
            <a:ext cx="779145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O'Brien, C. (2007). </a:t>
            </a:r>
            <a:r>
              <a:rPr lang="en-US" sz="1100" i="1" dirty="0"/>
              <a:t>Grains of Possibility: Ways to Use Spent Brewing Grains</a:t>
            </a:r>
            <a:r>
              <a:rPr lang="en-US" sz="1100" dirty="0"/>
              <a:t>. Retrieved from American Brewer: http://beeractivist.com/2007/04/15/grains-of-possibility-ways-to-use-spent-brewing-grains/</a:t>
            </a:r>
          </a:p>
          <a:p>
            <a:r>
              <a:rPr lang="en-US" sz="1100" dirty="0"/>
              <a:t>Palmer, J. J. (2006). </a:t>
            </a:r>
            <a:r>
              <a:rPr lang="en-US" sz="1100" i="1" dirty="0"/>
              <a:t>How To Brew .</a:t>
            </a:r>
            <a:r>
              <a:rPr lang="en-US" sz="1100" dirty="0"/>
              <a:t> Brewers Publications.</a:t>
            </a:r>
          </a:p>
          <a:p>
            <a:r>
              <a:rPr lang="en-US" sz="1100" dirty="0"/>
              <a:t>Priest, F. G., &amp; Stewart, G. G. (2006). </a:t>
            </a:r>
            <a:r>
              <a:rPr lang="en-US" sz="1100" i="1" dirty="0"/>
              <a:t>Handbook of Brewing.</a:t>
            </a:r>
            <a:r>
              <a:rPr lang="en-US" sz="1100" dirty="0"/>
              <a:t> Taylor &amp; Francis.</a:t>
            </a:r>
          </a:p>
          <a:p>
            <a:r>
              <a:rPr lang="en-US" sz="1100" dirty="0"/>
              <a:t>Regulation, C. (1989). </a:t>
            </a:r>
            <a:r>
              <a:rPr lang="en-US" sz="1100" i="1" dirty="0"/>
              <a:t>Title 40: Protection of Environment</a:t>
            </a:r>
            <a:r>
              <a:rPr lang="en-US" sz="1100" dirty="0"/>
              <a:t>. Retrieved April 2011, from </a:t>
            </a:r>
            <a:r>
              <a:rPr lang="en-US" sz="1100" dirty="0" err="1"/>
              <a:t>eCFR</a:t>
            </a:r>
            <a:r>
              <a:rPr lang="en-US" sz="1100" dirty="0"/>
              <a:t>: http://ecfr.gpoaccess.gov/cgi/t/text/text-idx?c=ecfr;sid=d7773ee6b09450c54ab24e0f8726bd32;rgn=div6;view=text;node=40%3A22.0.1.1.3.8;idno=40;cc=ecfr</a:t>
            </a:r>
          </a:p>
          <a:p>
            <a:r>
              <a:rPr lang="en-US" sz="1100" dirty="0"/>
              <a:t>Russell, I. (2003). </a:t>
            </a:r>
            <a:r>
              <a:rPr lang="en-US" sz="1100" i="1" dirty="0"/>
              <a:t>Whisky: Technology, Production and Marketing.</a:t>
            </a:r>
            <a:r>
              <a:rPr lang="en-US" sz="1100" dirty="0"/>
              <a:t> Academic Press.</a:t>
            </a:r>
          </a:p>
          <a:p>
            <a:r>
              <a:rPr lang="en-US" sz="1100" dirty="0"/>
              <a:t>(</a:t>
            </a:r>
            <a:r>
              <a:rPr lang="en-US" sz="1100" dirty="0" err="1"/>
              <a:t>n.d.</a:t>
            </a:r>
            <a:r>
              <a:rPr lang="en-US" sz="1100" dirty="0"/>
              <a:t>). </a:t>
            </a:r>
            <a:r>
              <a:rPr lang="en-US" sz="1100" i="1" dirty="0"/>
              <a:t>Screw Conveyors Power and Throughput Analysis during Horizontal Handling of Paddy Grains.</a:t>
            </a:r>
            <a:r>
              <a:rPr lang="en-US" sz="1100" dirty="0"/>
              <a:t> </a:t>
            </a:r>
          </a:p>
          <a:p>
            <a:r>
              <a:rPr lang="en-US" sz="1100" dirty="0"/>
              <a:t>Steed, A., Steed, A., &amp; Steed, A. (1992). </a:t>
            </a:r>
            <a:r>
              <a:rPr lang="en-US" sz="1100" i="1" dirty="0"/>
              <a:t>Filters and Filtration.</a:t>
            </a:r>
            <a:r>
              <a:rPr lang="en-US" sz="1100" dirty="0"/>
              <a:t> National Rural Water Association.</a:t>
            </a:r>
          </a:p>
          <a:p>
            <a:r>
              <a:rPr lang="en-US" sz="1100" dirty="0" err="1"/>
              <a:t>Swadesh</a:t>
            </a:r>
            <a:r>
              <a:rPr lang="en-US" sz="1100" dirty="0"/>
              <a:t>, J. (2001). </a:t>
            </a:r>
            <a:r>
              <a:rPr lang="en-US" sz="1100" i="1" dirty="0"/>
              <a:t>HPLC: practical and industrial applications.</a:t>
            </a:r>
            <a:r>
              <a:rPr lang="en-US" sz="1100" dirty="0"/>
              <a:t> CRC Press.</a:t>
            </a:r>
          </a:p>
          <a:p>
            <a:r>
              <a:rPr lang="en-US" sz="1100" dirty="0"/>
              <a:t>Tank, A. (</a:t>
            </a:r>
            <a:r>
              <a:rPr lang="en-US" sz="1100" dirty="0" err="1"/>
              <a:t>n.d.</a:t>
            </a:r>
            <a:r>
              <a:rPr lang="en-US" sz="1100" dirty="0"/>
              <a:t>). Bottle Labeler and Keg Quote.</a:t>
            </a:r>
          </a:p>
          <a:p>
            <a:r>
              <a:rPr lang="en-US" sz="1100" dirty="0" err="1"/>
              <a:t>Toffola</a:t>
            </a:r>
            <a:r>
              <a:rPr lang="en-US" sz="1100" dirty="0"/>
              <a:t>, D. (</a:t>
            </a:r>
            <a:r>
              <a:rPr lang="en-US" sz="1100" dirty="0" err="1"/>
              <a:t>n.d.</a:t>
            </a:r>
            <a:r>
              <a:rPr lang="en-US" sz="1100" dirty="0"/>
              <a:t>). DE Filter Quote.</a:t>
            </a:r>
          </a:p>
          <a:p>
            <a:r>
              <a:rPr lang="en-US" sz="1100" i="1" dirty="0"/>
              <a:t>UV-Vis Absorption Spectroscopy</a:t>
            </a:r>
            <a:r>
              <a:rPr lang="en-US" sz="1100" dirty="0"/>
              <a:t>. (</a:t>
            </a:r>
            <a:r>
              <a:rPr lang="en-US" sz="1100" dirty="0" err="1"/>
              <a:t>n.d.</a:t>
            </a:r>
            <a:r>
              <a:rPr lang="en-US" sz="1100" dirty="0"/>
              <a:t>). Retrieved from Sheffield </a:t>
            </a:r>
            <a:r>
              <a:rPr lang="en-US" sz="1100" dirty="0" err="1"/>
              <a:t>Hallam</a:t>
            </a:r>
            <a:r>
              <a:rPr lang="en-US" sz="1100" dirty="0"/>
              <a:t> University: http://teaching.shu.ac.uk/hwb/chemistry/tutorials/molspec/uvvisab1.htm</a:t>
            </a:r>
          </a:p>
          <a:p>
            <a:r>
              <a:rPr lang="en-US" sz="1100" dirty="0"/>
              <a:t>Williams, J. L. (2011, April). </a:t>
            </a:r>
            <a:r>
              <a:rPr lang="en-US" sz="1100" i="1" dirty="0"/>
              <a:t>Natural Gas Futures Close</a:t>
            </a:r>
            <a:r>
              <a:rPr lang="en-US" sz="1100" dirty="0"/>
              <a:t>. Retrieved from Natural Gas Futures Prices - NYMEX: http://www.wtrg.com/daily/gasprice.html</a:t>
            </a:r>
          </a:p>
          <a:p>
            <a:r>
              <a:rPr lang="en-US" sz="1100" dirty="0"/>
              <a:t>Yates, M. (2011, April 5). Tour of Hooker Brewery. (B. </a:t>
            </a:r>
            <a:r>
              <a:rPr lang="en-US" sz="1100" dirty="0" err="1"/>
              <a:t>Beacham</a:t>
            </a:r>
            <a:r>
              <a:rPr lang="en-US" sz="1100" dirty="0"/>
              <a:t>, Interviewer)</a:t>
            </a:r>
          </a:p>
          <a:p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43628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91440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" y="219075"/>
            <a:ext cx="8705850" cy="641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555171" y="228600"/>
            <a:ext cx="8229600" cy="1143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Overall Process – Aspen Model </a:t>
            </a:r>
            <a:endParaRPr lang="en-US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59229" y="1143000"/>
            <a:ext cx="8479971" cy="52578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099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91440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55171" y="228600"/>
            <a:ext cx="8229600" cy="1143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Appendix – Aspen Data</a:t>
            </a:r>
            <a:endParaRPr lang="en-US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57</a:t>
            </a:fld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833" y="1524000"/>
            <a:ext cx="7760334" cy="43011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3550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0" y="0"/>
            <a:ext cx="9144000" cy="6885323"/>
            <a:chOff x="0" y="0"/>
            <a:chExt cx="9144000" cy="6885323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61" r="7986"/>
            <a:stretch/>
          </p:blipFill>
          <p:spPr bwMode="auto">
            <a:xfrm>
              <a:off x="0" y="0"/>
              <a:ext cx="9144000" cy="68853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501" r="5451" b="65893"/>
            <a:stretch/>
          </p:blipFill>
          <p:spPr bwMode="auto">
            <a:xfrm>
              <a:off x="0" y="1"/>
              <a:ext cx="9144000" cy="19811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Rectangle 3"/>
            <p:cNvSpPr/>
            <p:nvPr/>
          </p:nvSpPr>
          <p:spPr>
            <a:xfrm>
              <a:off x="228600" y="228600"/>
              <a:ext cx="8686800" cy="640080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381000" y="282714"/>
            <a:ext cx="8534400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Silo &amp; Milling</a:t>
            </a:r>
            <a:endParaRPr lang="en-US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05400" y="1418253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>
          <a:xfrm>
            <a:off x="4953000" y="3728471"/>
            <a:ext cx="4572000" cy="1692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500" dirty="0" smtClean="0"/>
              <a:t>http://defendingveggies.blogspot.com/2010_07_01_archive.html</a:t>
            </a:r>
            <a:endParaRPr lang="en-US" sz="5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6349" y="1443653"/>
            <a:ext cx="2452688" cy="1814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2" name="Straight Arrow Connector 11"/>
          <p:cNvCxnSpPr/>
          <p:nvPr/>
        </p:nvCxnSpPr>
        <p:spPr>
          <a:xfrm>
            <a:off x="4343400" y="2666999"/>
            <a:ext cx="228600" cy="0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9350" y="2623907"/>
            <a:ext cx="762000" cy="96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2247900" y="3048000"/>
            <a:ext cx="381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en-US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651250" y="2666998"/>
            <a:ext cx="1676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latin typeface="Times New Roman" pitchFamily="18" charset="0"/>
                <a:cs typeface="Times New Roman" pitchFamily="18" charset="0"/>
              </a:rPr>
              <a:t>Screw Auger 2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45306" y="3595470"/>
            <a:ext cx="378618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Mass Balance </a:t>
            </a:r>
          </a:p>
          <a:p>
            <a:endParaRPr lang="en-US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200000"/>
              </a:lnSpc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b="1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b="1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Out</a:t>
            </a:r>
          </a:p>
          <a:p>
            <a:pPr>
              <a:lnSpc>
                <a:spcPct val="200000"/>
              </a:lnSpc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2705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lb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Grain	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2705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lb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Grain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800600" y="4611132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Energy Required – 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34.86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kW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/ Batch</a:t>
            </a:r>
            <a:endParaRPr lang="en-US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00600" y="5165130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Operation Cost – 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$3.55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/ Batch</a:t>
            </a:r>
            <a:endParaRPr lang="en-US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7207" y="5466054"/>
            <a:ext cx="39822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Assumptions: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No losses during milling</a:t>
            </a:r>
          </a:p>
          <a:p>
            <a:pPr marL="285750" indent="-285750">
              <a:buFont typeface="Arial" pitchFamily="34" charset="0"/>
              <a:buChar char="•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5400" y="3815132"/>
            <a:ext cx="2819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002060"/>
                </a:solidFill>
              </a:rPr>
              <a:t>Figure 2. Grain Mill</a:t>
            </a:r>
            <a:endParaRPr lang="en-US" sz="11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9148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704" y="0"/>
            <a:ext cx="9144000" cy="6885323"/>
            <a:chOff x="0" y="0"/>
            <a:chExt cx="9144000" cy="6885323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61" r="7986"/>
            <a:stretch/>
          </p:blipFill>
          <p:spPr bwMode="auto">
            <a:xfrm>
              <a:off x="0" y="0"/>
              <a:ext cx="9144000" cy="68853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501" r="5451" b="65893"/>
            <a:stretch/>
          </p:blipFill>
          <p:spPr bwMode="auto">
            <a:xfrm>
              <a:off x="0" y="1"/>
              <a:ext cx="9144000" cy="19811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Rectangle 3"/>
            <p:cNvSpPr/>
            <p:nvPr/>
          </p:nvSpPr>
          <p:spPr>
            <a:xfrm>
              <a:off x="228600" y="228600"/>
              <a:ext cx="8686800" cy="640080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381000" y="282714"/>
            <a:ext cx="8534400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Mashing</a:t>
            </a:r>
            <a:endParaRPr lang="en-US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3683" y="614815"/>
            <a:ext cx="2549647" cy="2732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5638800" y="3414086"/>
            <a:ext cx="305410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http://www.brewplants.com/mMashTun.html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5013" y="1804157"/>
            <a:ext cx="1641112" cy="2005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2222" y="1326395"/>
            <a:ext cx="1009933" cy="316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333343" y="1136367"/>
            <a:ext cx="1676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Instant Water Heater</a:t>
            </a:r>
            <a:endParaRPr lang="en-US" sz="11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2302222" y="1484732"/>
            <a:ext cx="0" cy="319705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312155" y="1402739"/>
            <a:ext cx="1676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City Water</a:t>
            </a:r>
            <a:endParaRPr lang="en-US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852595" y="1804157"/>
            <a:ext cx="1676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To Boil Kettle</a:t>
            </a:r>
            <a:endParaRPr lang="en-US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95042" y="1760001"/>
            <a:ext cx="1676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Grain</a:t>
            </a:r>
            <a:endParaRPr lang="en-US" sz="1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269" y="4148729"/>
            <a:ext cx="4762500" cy="1955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272980" y="4740188"/>
            <a:ext cx="3390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Strike Water Temperature: 75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</a:t>
            </a:r>
          </a:p>
          <a:p>
            <a:pPr algn="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Mash Temperature: 70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7</a:t>
            </a:fld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602484" y="4142414"/>
            <a:ext cx="5036316" cy="1915042"/>
            <a:chOff x="289030" y="4316467"/>
            <a:chExt cx="5036316" cy="191504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Rectangle 11"/>
                <p:cNvSpPr/>
                <p:nvPr/>
              </p:nvSpPr>
              <p:spPr>
                <a:xfrm>
                  <a:off x="445584" y="4657232"/>
                  <a:ext cx="4572000" cy="335476"/>
                </a:xfrm>
                <a:prstGeom prst="rect">
                  <a:avLst/>
                </a:prstGeom>
              </p:spPr>
              <p:txBody>
                <a:bodyPr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ctrlPr>
                              <a:rPr lang="en-US" sz="1400" i="1" smtClean="0">
                                <a:latin typeface="Cambria Math"/>
                              </a:rPr>
                            </m:ctrlPr>
                          </m:dPr>
                          <m:e>
                            <m:d>
                              <m:dPr>
                                <m:ctrlPr>
                                  <a:rPr lang="en-US" sz="1400" i="1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sz="1400" i="1">
                                    <a:latin typeface="Cambria Math"/>
                                  </a:rPr>
                                  <m:t>𝑇𝑎𝑟𝑔𝑒𝑡</m:t>
                                </m:r>
                                <m:r>
                                  <a:rPr lang="en-US" sz="1400" i="1">
                                    <a:latin typeface="Cambria Math"/>
                                  </a:rPr>
                                  <m:t> </m:t>
                                </m:r>
                                <m:r>
                                  <a:rPr lang="en-US" sz="1400" i="1">
                                    <a:latin typeface="Cambria Math"/>
                                  </a:rPr>
                                  <m:t>𝑆𝐺</m:t>
                                </m:r>
                              </m:e>
                            </m:d>
                            <m:r>
                              <a:rPr lang="en-US" sz="1400" i="1">
                                <a:latin typeface="Cambria Math"/>
                              </a:rPr>
                              <m:t>−1</m:t>
                            </m:r>
                          </m:e>
                        </m:d>
                        <m:r>
                          <a:rPr lang="en-US" sz="1400" i="1">
                            <a:latin typeface="Cambria Math"/>
                          </a:rPr>
                          <m:t>∗1000= </m:t>
                        </m:r>
                        <m:r>
                          <a:rPr lang="en-US" sz="1400" i="1">
                            <a:latin typeface="Cambria Math"/>
                          </a:rPr>
                          <m:t>𝑇𝑎𝑟𝑔𝑒𝑡</m:t>
                        </m:r>
                        <m:r>
                          <a:rPr lang="en-US" sz="1400" i="1">
                            <a:latin typeface="Cambria Math"/>
                          </a:rPr>
                          <m:t> </m:t>
                        </m:r>
                        <m:r>
                          <a:rPr lang="en-US" sz="1400" i="1">
                            <a:latin typeface="Cambria Math"/>
                          </a:rPr>
                          <m:t>𝐺𝑟𝑎𝑣𝑖𝑡𝑦</m:t>
                        </m:r>
                        <m:r>
                          <a:rPr lang="en-US" sz="1400" i="1">
                            <a:latin typeface="Cambria Math"/>
                          </a:rPr>
                          <m:t> </m:t>
                        </m:r>
                        <m:r>
                          <a:rPr lang="en-US" sz="1400" i="1">
                            <a:latin typeface="Cambria Math"/>
                          </a:rPr>
                          <m:t>𝑃𝑜𝑖𝑛𝑡𝑠</m:t>
                        </m:r>
                      </m:oMath>
                    </m:oMathPara>
                  </a14:m>
                  <a:endParaRPr lang="en-US" sz="1400" dirty="0"/>
                </a:p>
              </p:txBody>
            </p:sp>
          </mc:Choice>
          <mc:Fallback xmlns="">
            <p:sp>
              <p:nvSpPr>
                <p:cNvPr id="12" name="Rectangle 1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45584" y="4657232"/>
                  <a:ext cx="4572000" cy="335476"/>
                </a:xfrm>
                <a:prstGeom prst="rect">
                  <a:avLst/>
                </a:prstGeom>
                <a:blipFill rotWithShape="1">
                  <a:blip r:embed="rId9"/>
                  <a:stretch>
                    <a:fillRect b="-363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Rectangle 12"/>
                <p:cNvSpPr/>
                <p:nvPr/>
              </p:nvSpPr>
              <p:spPr>
                <a:xfrm>
                  <a:off x="289030" y="4992708"/>
                  <a:ext cx="5036316" cy="30777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ctrlPr>
                              <a:rPr lang="en-US" sz="14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sz="1400" i="1">
                                <a:latin typeface="Cambria Math"/>
                              </a:rPr>
                              <m:t>𝐺𝑎𝑙𝑙𝑜𝑛𝑠</m:t>
                            </m:r>
                            <m:r>
                              <a:rPr lang="en-US" sz="1400" i="1">
                                <a:latin typeface="Cambria Math"/>
                              </a:rPr>
                              <m:t> </m:t>
                            </m:r>
                            <m:r>
                              <a:rPr lang="en-US" sz="1400" i="1">
                                <a:latin typeface="Cambria Math"/>
                              </a:rPr>
                              <m:t>𝐷𝑒𝑠𝑖𝑟𝑒𝑑</m:t>
                            </m:r>
                          </m:e>
                        </m:d>
                        <m:r>
                          <a:rPr lang="en-US" sz="1400" i="1">
                            <a:latin typeface="Cambria Math"/>
                          </a:rPr>
                          <m:t>∗</m:t>
                        </m:r>
                        <m:d>
                          <m:dPr>
                            <m:ctrlPr>
                              <a:rPr lang="en-US" sz="14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sz="1400" i="1">
                                <a:latin typeface="Cambria Math"/>
                              </a:rPr>
                              <m:t>𝑇𝑎𝑟𝑔𝑒𝑡</m:t>
                            </m:r>
                            <m:r>
                              <a:rPr lang="en-US" sz="1400" i="1">
                                <a:latin typeface="Cambria Math"/>
                              </a:rPr>
                              <m:t> </m:t>
                            </m:r>
                            <m:r>
                              <a:rPr lang="en-US" sz="1400" i="1">
                                <a:latin typeface="Cambria Math"/>
                              </a:rPr>
                              <m:t>𝐺𝑟𝑎𝑣𝑖𝑡𝑦</m:t>
                            </m:r>
                            <m:r>
                              <a:rPr lang="en-US" sz="1400" i="1">
                                <a:latin typeface="Cambria Math"/>
                              </a:rPr>
                              <m:t> </m:t>
                            </m:r>
                            <m:r>
                              <a:rPr lang="en-US" sz="1400" i="1">
                                <a:latin typeface="Cambria Math"/>
                              </a:rPr>
                              <m:t>𝑃𝑜𝑖𝑛𝑡𝑠</m:t>
                            </m:r>
                          </m:e>
                        </m:d>
                        <m:r>
                          <a:rPr lang="en-US" sz="1400" i="1">
                            <a:latin typeface="Cambria Math"/>
                          </a:rPr>
                          <m:t>= </m:t>
                        </m:r>
                        <m:r>
                          <a:rPr lang="en-US" sz="1400" i="1">
                            <a:latin typeface="Cambria Math"/>
                          </a:rPr>
                          <m:t>𝑇𝑜𝑡𝑎𝑙</m:t>
                        </m:r>
                        <m:r>
                          <a:rPr lang="en-US" sz="1400" i="1">
                            <a:latin typeface="Cambria Math"/>
                          </a:rPr>
                          <m:t> </m:t>
                        </m:r>
                        <m:r>
                          <a:rPr lang="en-US" sz="1400" i="1">
                            <a:latin typeface="Cambria Math"/>
                          </a:rPr>
                          <m:t>𝑃𝑜𝑖𝑛𝑡</m:t>
                        </m:r>
                      </m:oMath>
                    </m:oMathPara>
                  </a14:m>
                  <a:endParaRPr lang="en-US" sz="1400" dirty="0"/>
                </a:p>
              </p:txBody>
            </p:sp>
          </mc:Choice>
          <mc:Fallback xmlns="">
            <p:sp>
              <p:nvSpPr>
                <p:cNvPr id="13" name="Rectangle 12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89030" y="4992708"/>
                  <a:ext cx="5036316" cy="307777"/>
                </a:xfrm>
                <a:prstGeom prst="rect">
                  <a:avLst/>
                </a:prstGeom>
                <a:blipFill rotWithShape="1">
                  <a:blip r:embed="rId10"/>
                  <a:stretch>
                    <a:fillRect b="-588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Rectangle 13"/>
                <p:cNvSpPr/>
                <p:nvPr/>
              </p:nvSpPr>
              <p:spPr>
                <a:xfrm>
                  <a:off x="521188" y="5346838"/>
                  <a:ext cx="4572000" cy="307777"/>
                </a:xfrm>
                <a:prstGeom prst="rect">
                  <a:avLst/>
                </a:prstGeom>
              </p:spPr>
              <p:txBody>
                <a:bodyPr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400" i="1">
                            <a:latin typeface="Cambria Math"/>
                          </a:rPr>
                          <m:t>(</m:t>
                        </m:r>
                        <m:r>
                          <a:rPr lang="en-US" sz="1400" i="1">
                            <a:latin typeface="Cambria Math"/>
                          </a:rPr>
                          <m:t>𝐺𝑟𝑎𝑖𝑛</m:t>
                        </m:r>
                        <m:r>
                          <a:rPr lang="en-US" sz="1400" i="1">
                            <a:latin typeface="Cambria Math"/>
                          </a:rPr>
                          <m:t> %)∗(</m:t>
                        </m:r>
                        <m:r>
                          <a:rPr lang="en-US" sz="1400" i="1">
                            <a:latin typeface="Cambria Math"/>
                          </a:rPr>
                          <m:t>𝑇𝑜𝑡𝑎𝑙</m:t>
                        </m:r>
                        <m:r>
                          <a:rPr lang="en-US" sz="1400" i="1">
                            <a:latin typeface="Cambria Math"/>
                          </a:rPr>
                          <m:t> </m:t>
                        </m:r>
                        <m:r>
                          <a:rPr lang="en-US" sz="1400" i="1">
                            <a:latin typeface="Cambria Math"/>
                          </a:rPr>
                          <m:t>𝑃𝑜𝑖𝑛𝑡𝑠</m:t>
                        </m:r>
                        <m:r>
                          <a:rPr lang="en-US" sz="1400" i="1">
                            <a:latin typeface="Cambria Math"/>
                          </a:rPr>
                          <m:t>)=</m:t>
                        </m:r>
                        <m:r>
                          <a:rPr lang="en-US" sz="1400" i="1">
                            <a:latin typeface="Cambria Math"/>
                          </a:rPr>
                          <m:t>𝑃𝑜𝑖𝑛𝑡𝑠</m:t>
                        </m:r>
                        <m:r>
                          <a:rPr lang="en-US" sz="1400" i="1">
                            <a:latin typeface="Cambria Math"/>
                          </a:rPr>
                          <m:t> </m:t>
                        </m:r>
                        <m:r>
                          <a:rPr lang="en-US" sz="1400" i="1">
                            <a:latin typeface="Cambria Math"/>
                          </a:rPr>
                          <m:t>𝑝𝑒𝑟</m:t>
                        </m:r>
                        <m:r>
                          <a:rPr lang="en-US" sz="1400" i="1">
                            <a:latin typeface="Cambria Math"/>
                          </a:rPr>
                          <m:t> </m:t>
                        </m:r>
                        <m:r>
                          <a:rPr lang="en-US" sz="1400" i="1">
                            <a:latin typeface="Cambria Math"/>
                          </a:rPr>
                          <m:t>𝐺𝑟𝑎𝑖𝑛</m:t>
                        </m:r>
                      </m:oMath>
                    </m:oMathPara>
                  </a14:m>
                  <a:endParaRPr lang="en-US" sz="1400" dirty="0"/>
                </a:p>
              </p:txBody>
            </p:sp>
          </mc:Choice>
          <mc:Fallback xmlns="">
            <p:sp>
              <p:nvSpPr>
                <p:cNvPr id="14" name="Rectangle 1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21188" y="5346838"/>
                  <a:ext cx="4572000" cy="307777"/>
                </a:xfrm>
                <a:prstGeom prst="rect">
                  <a:avLst/>
                </a:prstGeom>
                <a:blipFill rotWithShape="1">
                  <a:blip r:embed="rId11"/>
                  <a:stretch>
                    <a:fillRect b="-8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Rectangle 14"/>
                <p:cNvSpPr/>
                <p:nvPr/>
              </p:nvSpPr>
              <p:spPr>
                <a:xfrm>
                  <a:off x="521188" y="5698158"/>
                  <a:ext cx="4572000" cy="533351"/>
                </a:xfrm>
                <a:prstGeom prst="rect">
                  <a:avLst/>
                </a:prstGeom>
              </p:spPr>
              <p:txBody>
                <a:bodyPr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sz="140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1400" i="1">
                                <a:latin typeface="Cambria Math"/>
                              </a:rPr>
                              <m:t>𝑃𝑜𝑖𝑛𝑡𝑠</m:t>
                            </m:r>
                            <m:r>
                              <a:rPr lang="en-US" sz="1400" i="1">
                                <a:latin typeface="Cambria Math"/>
                              </a:rPr>
                              <m:t> </m:t>
                            </m:r>
                            <m:r>
                              <a:rPr lang="en-US" sz="1400" i="1">
                                <a:latin typeface="Cambria Math"/>
                              </a:rPr>
                              <m:t>𝑃𝑒𝑟</m:t>
                            </m:r>
                            <m:r>
                              <a:rPr lang="en-US" sz="1400" i="1">
                                <a:latin typeface="Cambria Math"/>
                              </a:rPr>
                              <m:t> </m:t>
                            </m:r>
                            <m:r>
                              <a:rPr lang="en-US" sz="1400" i="1">
                                <a:latin typeface="Cambria Math"/>
                              </a:rPr>
                              <m:t>𝐺𝑟𝑎𝑖𝑛</m:t>
                            </m:r>
                          </m:num>
                          <m:den>
                            <m:r>
                              <a:rPr lang="en-US" sz="1400" i="1">
                                <a:latin typeface="Cambria Math"/>
                              </a:rPr>
                              <m:t>𝐶𝐺𝐷𝐵</m:t>
                            </m:r>
                            <m:r>
                              <a:rPr lang="en-US" sz="1400" i="1">
                                <a:latin typeface="Cambria Math"/>
                              </a:rPr>
                              <m:t>/</m:t>
                            </m:r>
                            <m:r>
                              <a:rPr lang="en-US" sz="1400" i="1">
                                <a:latin typeface="Cambria Math"/>
                              </a:rPr>
                              <m:t>𝐹𝐺𝐷𝐵</m:t>
                            </m:r>
                            <m:r>
                              <a:rPr lang="en-US" sz="1400" i="1">
                                <a:latin typeface="Cambria Math"/>
                              </a:rPr>
                              <m:t>∗46∗</m:t>
                            </m:r>
                            <m:r>
                              <a:rPr lang="en-US" sz="1400" i="1">
                                <a:latin typeface="Cambria Math"/>
                              </a:rPr>
                              <m:t>𝐵𝐻𝑌</m:t>
                            </m:r>
                          </m:den>
                        </m:f>
                        <m:r>
                          <a:rPr lang="en-US" sz="1400" i="1">
                            <a:latin typeface="Cambria Math"/>
                          </a:rPr>
                          <m:t>=</m:t>
                        </m:r>
                        <m:r>
                          <a:rPr lang="en-US" sz="1400" i="1">
                            <a:latin typeface="Cambria Math"/>
                          </a:rPr>
                          <m:t>𝑙𝑏𝑠</m:t>
                        </m:r>
                        <m:r>
                          <a:rPr lang="en-US" sz="1400" i="1">
                            <a:latin typeface="Cambria Math"/>
                          </a:rPr>
                          <m:t> </m:t>
                        </m:r>
                        <m:r>
                          <a:rPr lang="en-US" sz="1400" i="1">
                            <a:latin typeface="Cambria Math"/>
                          </a:rPr>
                          <m:t>𝑔𝑟𝑎𝑖𝑛</m:t>
                        </m:r>
                        <m:r>
                          <a:rPr lang="en-US" sz="1400" i="1">
                            <a:latin typeface="Cambria Math"/>
                          </a:rPr>
                          <m:t> </m:t>
                        </m:r>
                        <m:r>
                          <a:rPr lang="en-US" sz="1400" i="1">
                            <a:latin typeface="Cambria Math"/>
                          </a:rPr>
                          <m:t>𝑛𝑒𝑒𝑑𝑒𝑑</m:t>
                        </m:r>
                      </m:oMath>
                    </m:oMathPara>
                  </a14:m>
                  <a:endParaRPr lang="en-US" sz="1400" dirty="0"/>
                </a:p>
              </p:txBody>
            </p:sp>
          </mc:Choice>
          <mc:Fallback xmlns="">
            <p:sp>
              <p:nvSpPr>
                <p:cNvPr id="15" name="Rectangle 1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21188" y="5698158"/>
                  <a:ext cx="4572000" cy="533351"/>
                </a:xfrm>
                <a:prstGeom prst="rect">
                  <a:avLst/>
                </a:prstGeom>
                <a:blipFill rotWithShape="1">
                  <a:blip r:embed="rId12"/>
                  <a:stretch>
                    <a:fillRect b="-454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6" name="TextBox 15"/>
            <p:cNvSpPr txBox="1"/>
            <p:nvPr/>
          </p:nvSpPr>
          <p:spPr>
            <a:xfrm>
              <a:off x="357047" y="4316467"/>
              <a:ext cx="46315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Grain Needed: </a:t>
              </a:r>
              <a:r>
                <a:rPr lang="en-US" b="1" dirty="0" smtClean="0"/>
                <a:t>Brewing Science and Practice</a:t>
              </a:r>
              <a:endParaRPr lang="en-US" b="1" dirty="0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3913506" y="4132610"/>
            <a:ext cx="4592535" cy="1048990"/>
            <a:chOff x="3690795" y="3842619"/>
            <a:chExt cx="4592535" cy="1048990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Rectangle 20"/>
                <p:cNvSpPr/>
                <p:nvPr/>
              </p:nvSpPr>
              <p:spPr>
                <a:xfrm>
                  <a:off x="3690795" y="4361271"/>
                  <a:ext cx="4572000" cy="530338"/>
                </a:xfrm>
                <a:prstGeom prst="rect">
                  <a:avLst/>
                </a:prstGeom>
              </p:spPr>
              <p:txBody>
                <a:bodyPr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2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200" i="1">
                                <a:latin typeface="Cambria Math"/>
                              </a:rPr>
                              <m:t>𝑇</m:t>
                            </m:r>
                          </m:e>
                          <m:sub>
                            <m:r>
                              <a:rPr lang="en-US" sz="1200" i="1">
                                <a:latin typeface="Cambria Math"/>
                              </a:rPr>
                              <m:t>𝑚𝑎𝑠h</m:t>
                            </m:r>
                          </m:sub>
                        </m:sSub>
                        <m:d>
                          <m:dPr>
                            <m:ctrlPr>
                              <a:rPr lang="en-US" sz="12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sz="1200" i="1">
                                <a:latin typeface="Cambria Math"/>
                              </a:rPr>
                              <m:t>𝐿𝑖𝑡𝑒</m:t>
                            </m:r>
                            <m:sSub>
                              <m:sSubPr>
                                <m:ctrlPr>
                                  <a:rPr lang="en-US" sz="12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1200" i="1">
                                    <a:latin typeface="Cambria Math"/>
                                  </a:rPr>
                                  <m:t>𝑟</m:t>
                                </m:r>
                              </m:e>
                              <m:sub>
                                <m:sSub>
                                  <m:sSubPr>
                                    <m:ctrlPr>
                                      <a:rPr lang="en-US" sz="1200" i="1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200" i="1">
                                        <a:latin typeface="Cambria Math"/>
                                      </a:rPr>
                                      <m:t>𝐻</m:t>
                                    </m:r>
                                  </m:e>
                                  <m:sub>
                                    <m:r>
                                      <a:rPr lang="en-US" sz="1200" i="1">
                                        <a:latin typeface="Cambria Math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n-US" sz="1200" i="1">
                                    <a:latin typeface="Cambria Math"/>
                                  </a:rPr>
                                  <m:t>𝑂</m:t>
                                </m:r>
                              </m:sub>
                            </m:sSub>
                            <m:r>
                              <a:rPr lang="en-US" sz="1200" i="1">
                                <a:latin typeface="Cambria Math"/>
                              </a:rPr>
                              <m:t>+</m:t>
                            </m:r>
                            <m:d>
                              <m:dPr>
                                <m:ctrlPr>
                                  <a:rPr lang="en-US" sz="1200" i="1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sz="1200" i="1">
                                    <a:latin typeface="Cambria Math"/>
                                  </a:rPr>
                                  <m:t>0.4∗</m:t>
                                </m:r>
                                <m:r>
                                  <a:rPr lang="en-US" sz="1200" i="1">
                                    <a:latin typeface="Cambria Math"/>
                                  </a:rPr>
                                  <m:t>𝑘</m:t>
                                </m:r>
                                <m:sSub>
                                  <m:sSubPr>
                                    <m:ctrlPr>
                                      <a:rPr lang="en-US" sz="1200" i="1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200" i="1">
                                        <a:latin typeface="Cambria Math"/>
                                      </a:rPr>
                                      <m:t>𝑔</m:t>
                                    </m:r>
                                  </m:e>
                                  <m:sub>
                                    <m:r>
                                      <a:rPr lang="en-US" sz="1200" i="1">
                                        <a:latin typeface="Cambria Math"/>
                                      </a:rPr>
                                      <m:t>𝑔𝑟𝑎𝑖𝑛</m:t>
                                    </m:r>
                                  </m:sub>
                                </m:sSub>
                              </m:e>
                            </m:d>
                          </m:e>
                        </m:d>
                        <m:r>
                          <a:rPr lang="en-US" sz="1200" i="1">
                            <a:latin typeface="Cambria Math"/>
                          </a:rPr>
                          <m:t>−</m:t>
                        </m:r>
                        <m:f>
                          <m:fPr>
                            <m:ctrlPr>
                              <a:rPr lang="en-US" sz="120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1200" i="1">
                                <a:latin typeface="Cambria Math"/>
                              </a:rPr>
                              <m:t>0.4∗</m:t>
                            </m:r>
                            <m:r>
                              <a:rPr lang="en-US" sz="1200" i="1">
                                <a:latin typeface="Cambria Math"/>
                              </a:rPr>
                              <m:t>𝑘</m:t>
                            </m:r>
                            <m:sSub>
                              <m:sSubPr>
                                <m:ctrlPr>
                                  <a:rPr lang="en-US" sz="12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1200" i="1">
                                    <a:latin typeface="Cambria Math"/>
                                  </a:rPr>
                                  <m:t>𝑔</m:t>
                                </m:r>
                              </m:e>
                              <m:sub>
                                <m:r>
                                  <a:rPr lang="en-US" sz="1200" i="1">
                                    <a:latin typeface="Cambria Math"/>
                                  </a:rPr>
                                  <m:t>𝑔𝑟𝑎𝑖𝑛</m:t>
                                </m:r>
                              </m:sub>
                            </m:sSub>
                            <m:r>
                              <a:rPr lang="en-US" sz="1200" i="1">
                                <a:latin typeface="Cambria Math"/>
                              </a:rPr>
                              <m:t>∗</m:t>
                            </m:r>
                            <m:sSub>
                              <m:sSubPr>
                                <m:ctrlPr>
                                  <a:rPr lang="en-US" sz="12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1200" i="1">
                                    <a:latin typeface="Cambria Math"/>
                                  </a:rPr>
                                  <m:t>𝑇</m:t>
                                </m:r>
                              </m:e>
                              <m:sub>
                                <m:r>
                                  <a:rPr lang="en-US" sz="1200" i="1">
                                    <a:latin typeface="Cambria Math"/>
                                  </a:rPr>
                                  <m:t>𝑔𝑟𝑎𝑖𝑛</m:t>
                                </m:r>
                              </m:sub>
                            </m:sSub>
                          </m:num>
                          <m:den>
                            <m:r>
                              <a:rPr lang="en-US" sz="1200" i="1">
                                <a:latin typeface="Cambria Math"/>
                              </a:rPr>
                              <m:t>𝐿𝑖𝑡𝑒</m:t>
                            </m:r>
                            <m:sSub>
                              <m:sSubPr>
                                <m:ctrlPr>
                                  <a:rPr lang="en-US" sz="12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1200" i="1">
                                    <a:latin typeface="Cambria Math"/>
                                  </a:rPr>
                                  <m:t>𝑟</m:t>
                                </m:r>
                              </m:e>
                              <m:sub>
                                <m:sSub>
                                  <m:sSubPr>
                                    <m:ctrlPr>
                                      <a:rPr lang="en-US" sz="1200" i="1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200" i="1">
                                        <a:latin typeface="Cambria Math"/>
                                      </a:rPr>
                                      <m:t>𝐻</m:t>
                                    </m:r>
                                  </m:e>
                                  <m:sub>
                                    <m:r>
                                      <a:rPr lang="en-US" sz="1200" i="1">
                                        <a:latin typeface="Cambria Math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n-US" sz="1200" i="1">
                                    <a:latin typeface="Cambria Math"/>
                                  </a:rPr>
                                  <m:t>𝑂</m:t>
                                </m:r>
                              </m:sub>
                            </m:sSub>
                          </m:den>
                        </m:f>
                        <m:r>
                          <a:rPr lang="en-US" sz="1200" i="1">
                            <a:latin typeface="Cambria Math"/>
                          </a:rPr>
                          <m:t>=</m:t>
                        </m:r>
                        <m:sSub>
                          <m:sSubPr>
                            <m:ctrlPr>
                              <a:rPr lang="en-US" sz="12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200" i="1">
                                <a:latin typeface="Cambria Math"/>
                              </a:rPr>
                              <m:t>𝑇</m:t>
                            </m:r>
                          </m:e>
                          <m:sub>
                            <m:r>
                              <a:rPr lang="en-US" sz="1200" i="1">
                                <a:latin typeface="Cambria Math"/>
                              </a:rPr>
                              <m:t>𝑆𝑡𝑟𝑖𝑘𝑒</m:t>
                            </m:r>
                          </m:sub>
                        </m:sSub>
                      </m:oMath>
                    </m:oMathPara>
                  </a14:m>
                  <a:endParaRPr lang="en-US" sz="1200" dirty="0"/>
                </a:p>
              </p:txBody>
            </p:sp>
          </mc:Choice>
          <mc:Fallback xmlns="">
            <p:sp>
              <p:nvSpPr>
                <p:cNvPr id="21" name="Rectangle 2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690795" y="4361271"/>
                  <a:ext cx="4572000" cy="530338"/>
                </a:xfrm>
                <a:prstGeom prst="rect">
                  <a:avLst/>
                </a:prstGeom>
                <a:blipFill rotWithShape="1">
                  <a:blip r:embed="rId1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3" name="TextBox 22"/>
            <p:cNvSpPr txBox="1"/>
            <p:nvPr/>
          </p:nvSpPr>
          <p:spPr>
            <a:xfrm>
              <a:off x="3690795" y="3842619"/>
              <a:ext cx="45925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Water Temperatures: </a:t>
              </a:r>
              <a:r>
                <a:rPr lang="en-US" b="1" dirty="0" smtClean="0"/>
                <a:t>The Brewer’s Handbook</a:t>
              </a:r>
              <a:endParaRPr lang="en-US" b="1" dirty="0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2852595" y="2622444"/>
            <a:ext cx="2881087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Assumptions: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Adiabatic mash tun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No wort losses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Spent grain contained 80%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wt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/water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733683" y="3679156"/>
            <a:ext cx="2819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002060"/>
                </a:solidFill>
              </a:rPr>
              <a:t>Figure 3. Mash </a:t>
            </a:r>
            <a:r>
              <a:rPr lang="en-US" sz="1100" dirty="0" err="1" smtClean="0">
                <a:solidFill>
                  <a:srgbClr val="002060"/>
                </a:solidFill>
              </a:rPr>
              <a:t>Tun</a:t>
            </a:r>
            <a:endParaRPr lang="en-US" sz="11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0970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0" y="0"/>
            <a:ext cx="9144000" cy="6885323"/>
            <a:chOff x="0" y="0"/>
            <a:chExt cx="9144000" cy="6885323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61" r="7986"/>
            <a:stretch/>
          </p:blipFill>
          <p:spPr bwMode="auto">
            <a:xfrm>
              <a:off x="0" y="0"/>
              <a:ext cx="9144000" cy="68853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501" r="5451" b="65893"/>
            <a:stretch/>
          </p:blipFill>
          <p:spPr bwMode="auto">
            <a:xfrm>
              <a:off x="0" y="1"/>
              <a:ext cx="9144000" cy="19811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Rectangle 3"/>
            <p:cNvSpPr/>
            <p:nvPr/>
          </p:nvSpPr>
          <p:spPr>
            <a:xfrm>
              <a:off x="228600" y="228600"/>
              <a:ext cx="8686800" cy="6400800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381000" y="282714"/>
            <a:ext cx="8534400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Wort</a:t>
            </a:r>
            <a:r>
              <a:rPr lang="en-US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Boiling</a:t>
            </a:r>
            <a:endParaRPr lang="en-US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669508"/>
            <a:ext cx="2514600" cy="2869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5695950" y="3539110"/>
            <a:ext cx="4572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00" dirty="0"/>
              <a:t>http://www.brewplants.com/mBrewKettle.html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075" y="1907381"/>
            <a:ext cx="2097881" cy="1678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143000"/>
            <a:ext cx="1381125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" name="Straight Connector 9"/>
          <p:cNvCxnSpPr/>
          <p:nvPr/>
        </p:nvCxnSpPr>
        <p:spPr>
          <a:xfrm>
            <a:off x="1838324" y="1447800"/>
            <a:ext cx="1743075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1838325" y="1632510"/>
            <a:ext cx="0" cy="283369"/>
          </a:xfrm>
          <a:prstGeom prst="line">
            <a:avLst/>
          </a:prstGeom>
          <a:ln w="952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2091212" y="1905000"/>
            <a:ext cx="1743075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2453877" y="3569537"/>
            <a:ext cx="289323" cy="0"/>
          </a:xfrm>
          <a:prstGeom prst="straightConnector1">
            <a:avLst/>
          </a:prstGeom>
          <a:ln w="952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3604260" y="1326520"/>
            <a:ext cx="990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City Water</a:t>
            </a:r>
            <a:endParaRPr lang="en-US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826668" y="1774195"/>
            <a:ext cx="990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From Mash</a:t>
            </a:r>
            <a:endParaRPr lang="en-US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836068" y="3455898"/>
            <a:ext cx="990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err="1" smtClean="0">
                <a:latin typeface="Times New Roman" pitchFamily="18" charset="0"/>
                <a:cs typeface="Times New Roman" pitchFamily="18" charset="0"/>
              </a:rPr>
              <a:t>Wort</a:t>
            </a:r>
            <a:endParaRPr lang="en-US" sz="1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404" y="3886200"/>
            <a:ext cx="4436267" cy="25327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5277" y="3478204"/>
            <a:ext cx="457200" cy="174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Freeform 24"/>
          <p:cNvSpPr/>
          <p:nvPr/>
        </p:nvSpPr>
        <p:spPr>
          <a:xfrm>
            <a:off x="2098675" y="3581400"/>
            <a:ext cx="187325" cy="3175"/>
          </a:xfrm>
          <a:custGeom>
            <a:avLst/>
            <a:gdLst>
              <a:gd name="connsiteX0" fmla="*/ 0 w 187325"/>
              <a:gd name="connsiteY0" fmla="*/ 0 h 3175"/>
              <a:gd name="connsiteX1" fmla="*/ 187325 w 187325"/>
              <a:gd name="connsiteY1" fmla="*/ 3175 h 3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87325" h="3175">
                <a:moveTo>
                  <a:pt x="0" y="0"/>
                </a:moveTo>
                <a:cubicBezTo>
                  <a:pt x="172507" y="3317"/>
                  <a:pt x="110056" y="3175"/>
                  <a:pt x="187325" y="3175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4953000" y="3971161"/>
            <a:ext cx="4038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Assumptions: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Adiabatic steam kettle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Hot break mass negligible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No wort losses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4% evaporative water losses per hour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15% hops are soluble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Trub contains 80%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wt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/water</a:t>
            </a:r>
          </a:p>
          <a:p>
            <a:pPr marL="285750" indent="-285750">
              <a:buFont typeface="Arial" pitchFamily="34" charset="0"/>
              <a:buChar char="•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733683" y="3679156"/>
            <a:ext cx="2819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002060"/>
                </a:solidFill>
              </a:rPr>
              <a:t>Figure 4. </a:t>
            </a:r>
            <a:r>
              <a:rPr lang="en-US" sz="1100" dirty="0" err="1" smtClean="0">
                <a:solidFill>
                  <a:srgbClr val="002060"/>
                </a:solidFill>
              </a:rPr>
              <a:t>Wort</a:t>
            </a:r>
            <a:r>
              <a:rPr lang="en-US" sz="1100" dirty="0" smtClean="0">
                <a:solidFill>
                  <a:srgbClr val="002060"/>
                </a:solidFill>
              </a:rPr>
              <a:t> Boiler Kettle</a:t>
            </a:r>
            <a:endParaRPr lang="en-US" sz="11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598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0" y="0"/>
            <a:ext cx="9144000" cy="6885323"/>
            <a:chOff x="0" y="0"/>
            <a:chExt cx="9144000" cy="6885323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61" r="7986"/>
            <a:stretch/>
          </p:blipFill>
          <p:spPr bwMode="auto">
            <a:xfrm>
              <a:off x="0" y="0"/>
              <a:ext cx="9144000" cy="68853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501" r="5451" b="65893"/>
            <a:stretch/>
          </p:blipFill>
          <p:spPr bwMode="auto">
            <a:xfrm>
              <a:off x="0" y="1"/>
              <a:ext cx="9144000" cy="19811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Rectangle 3"/>
            <p:cNvSpPr/>
            <p:nvPr/>
          </p:nvSpPr>
          <p:spPr>
            <a:xfrm>
              <a:off x="228600" y="228600"/>
              <a:ext cx="8686800" cy="640080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381000" y="282714"/>
            <a:ext cx="8534400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Wort</a:t>
            </a:r>
            <a:r>
              <a:rPr lang="en-US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Boiling</a:t>
            </a:r>
            <a:endParaRPr lang="en-US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19100" y="1272520"/>
            <a:ext cx="472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Steam Requirements for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Boil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Kettle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397525"/>
            <a:ext cx="2095748" cy="2200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838200" y="2050477"/>
                <a:ext cx="4572000" cy="96770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200" i="1">
                          <a:latin typeface="Cambria Math"/>
                        </a:rPr>
                        <m:t>𝑄</m:t>
                      </m:r>
                      <m:r>
                        <a:rPr lang="en-US" sz="1200" i="1">
                          <a:latin typeface="Cambria Math"/>
                        </a:rPr>
                        <m:t> </m:t>
                      </m:r>
                      <m:r>
                        <a:rPr lang="en-US" sz="1200" i="1">
                          <a:latin typeface="Cambria Math"/>
                        </a:rPr>
                        <m:t>𝑅𝑒𝑞𝑢𝑖𝑟𝑒𝑑</m:t>
                      </m:r>
                      <m:r>
                        <a:rPr lang="en-US" sz="1200" i="1">
                          <a:latin typeface="Cambria Math"/>
                        </a:rPr>
                        <m:t> </m:t>
                      </m:r>
                      <m:r>
                        <a:rPr lang="en-US" sz="1200" i="1">
                          <a:latin typeface="Cambria Math"/>
                        </a:rPr>
                        <m:t>𝑡𝑜</m:t>
                      </m:r>
                      <m:r>
                        <a:rPr lang="en-US" sz="1200" i="1">
                          <a:latin typeface="Cambria Math"/>
                        </a:rPr>
                        <m:t> </m:t>
                      </m:r>
                      <m:r>
                        <a:rPr lang="en-US" sz="1200" i="1">
                          <a:latin typeface="Cambria Math"/>
                        </a:rPr>
                        <m:t>𝐵𝑜𝑖𝑙</m:t>
                      </m:r>
                      <m:r>
                        <a:rPr lang="en-US" sz="1200" i="1">
                          <a:latin typeface="Cambria Math"/>
                        </a:rPr>
                        <m:t> </m:t>
                      </m:r>
                      <m:sSub>
                        <m:sSubPr>
                          <m:ctrlPr>
                            <a:rPr lang="en-US" sz="12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200" i="1">
                              <a:latin typeface="Cambria Math"/>
                            </a:rPr>
                            <m:t>𝐻</m:t>
                          </m:r>
                        </m:e>
                        <m:sub>
                          <m:r>
                            <a:rPr lang="en-US" sz="1200" i="1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US" sz="1200" i="1">
                          <a:latin typeface="Cambria Math"/>
                        </a:rPr>
                        <m:t>𝑂</m:t>
                      </m:r>
                      <m:r>
                        <a:rPr lang="en-US" sz="1200" i="1">
                          <a:latin typeface="Cambria Math"/>
                        </a:rPr>
                        <m:t>= </m:t>
                      </m:r>
                      <m:sSub>
                        <m:sSubPr>
                          <m:ctrlPr>
                            <a:rPr lang="en-US" sz="12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200" i="1">
                              <a:latin typeface="Cambria Math"/>
                            </a:rPr>
                            <m:t>𝑚</m:t>
                          </m:r>
                        </m:e>
                        <m:sub>
                          <m:sSub>
                            <m:sSubPr>
                              <m:ctrlPr>
                                <a:rPr lang="en-US" sz="12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1200" i="1">
                                  <a:latin typeface="Cambria Math"/>
                                </a:rPr>
                                <m:t>𝐻</m:t>
                              </m:r>
                            </m:e>
                            <m:sub>
                              <m:r>
                                <a:rPr lang="en-US" sz="1200" i="1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sz="1200" i="1">
                              <a:latin typeface="Cambria Math"/>
                            </a:rPr>
                            <m:t>𝑂</m:t>
                          </m:r>
                        </m:sub>
                      </m:sSub>
                      <m:r>
                        <a:rPr lang="en-US" sz="1200" i="1">
                          <a:latin typeface="Cambria Math"/>
                        </a:rPr>
                        <m:t>∗</m:t>
                      </m:r>
                      <m:sSub>
                        <m:sSubPr>
                          <m:ctrlPr>
                            <a:rPr lang="en-US" sz="12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200" i="1">
                              <a:latin typeface="Cambria Math"/>
                            </a:rPr>
                            <m:t>h</m:t>
                          </m:r>
                        </m:e>
                        <m:sub>
                          <m:r>
                            <a:rPr lang="en-US" sz="1200" i="1">
                              <a:latin typeface="Cambria Math"/>
                            </a:rPr>
                            <m:t>𝑣</m:t>
                          </m:r>
                        </m:sub>
                      </m:sSub>
                    </m:oMath>
                  </m:oMathPara>
                </a14:m>
                <a:endParaRPr lang="en-US" sz="1200" dirty="0"/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200" i="1">
                          <a:latin typeface="Cambria Math"/>
                        </a:rPr>
                        <m:t>𝑄</m:t>
                      </m:r>
                      <m:r>
                        <a:rPr lang="en-US" sz="1200" i="1">
                          <a:latin typeface="Cambria Math"/>
                        </a:rPr>
                        <m:t> </m:t>
                      </m:r>
                      <m:r>
                        <a:rPr lang="en-US" sz="1200" i="1">
                          <a:latin typeface="Cambria Math"/>
                        </a:rPr>
                        <m:t>𝑟𝑒𝑞𝑢𝑖𝑟𝑒𝑑</m:t>
                      </m:r>
                      <m:r>
                        <a:rPr lang="en-US" sz="1200" i="1">
                          <a:latin typeface="Cambria Math"/>
                        </a:rPr>
                        <m:t>=447.8 </m:t>
                      </m:r>
                      <m:r>
                        <a:rPr lang="en-US" sz="1200" i="1">
                          <a:latin typeface="Cambria Math"/>
                        </a:rPr>
                        <m:t>𝑘𝑔</m:t>
                      </m:r>
                      <m:r>
                        <a:rPr lang="en-US" sz="1200" i="1">
                          <a:latin typeface="Cambria Math"/>
                        </a:rPr>
                        <m:t> </m:t>
                      </m:r>
                      <m:sSub>
                        <m:sSubPr>
                          <m:ctrlPr>
                            <a:rPr lang="en-US" sz="12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200" i="1">
                              <a:latin typeface="Cambria Math"/>
                            </a:rPr>
                            <m:t>𝐻</m:t>
                          </m:r>
                        </m:e>
                        <m:sub>
                          <m:r>
                            <a:rPr lang="en-US" sz="1200" i="1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US" sz="1200" i="1">
                          <a:latin typeface="Cambria Math"/>
                        </a:rPr>
                        <m:t>𝑂</m:t>
                      </m:r>
                      <m:r>
                        <a:rPr lang="en-US" sz="1200" i="1">
                          <a:latin typeface="Cambria Math"/>
                        </a:rPr>
                        <m:t>∗2257</m:t>
                      </m:r>
                      <m:f>
                        <m:fPr>
                          <m:ctrlPr>
                            <a:rPr lang="en-US" sz="12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200" i="1">
                              <a:latin typeface="Cambria Math"/>
                            </a:rPr>
                            <m:t>𝑘𝐽</m:t>
                          </m:r>
                        </m:num>
                        <m:den>
                          <m:r>
                            <a:rPr lang="en-US" sz="1200" i="1">
                              <a:latin typeface="Cambria Math"/>
                            </a:rPr>
                            <m:t>𝑘𝑔</m:t>
                          </m:r>
                        </m:den>
                      </m:f>
                      <m:r>
                        <a:rPr lang="en-US" sz="1200" i="1">
                          <a:latin typeface="Cambria Math"/>
                        </a:rPr>
                        <m:t>=1,010,684.6 </m:t>
                      </m:r>
                      <m:r>
                        <a:rPr lang="en-US" sz="1200" i="1">
                          <a:latin typeface="Cambria Math"/>
                        </a:rPr>
                        <m:t>𝑘𝐽</m:t>
                      </m:r>
                    </m:oMath>
                  </m:oMathPara>
                </a14:m>
                <a:endParaRPr lang="en-US" sz="1200" dirty="0"/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2050477"/>
                <a:ext cx="4572000" cy="967701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819150" y="3799170"/>
                <a:ext cx="6172200" cy="62914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200" i="1">
                          <a:latin typeface="Cambria Math"/>
                        </a:rPr>
                        <m:t>𝑄</m:t>
                      </m:r>
                      <m:r>
                        <a:rPr lang="en-US" sz="1200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12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200" i="1">
                              <a:latin typeface="Cambria Math"/>
                            </a:rPr>
                            <m:t>16453 </m:t>
                          </m:r>
                          <m:r>
                            <a:rPr lang="en-US" sz="1200" i="1">
                              <a:latin typeface="Cambria Math"/>
                            </a:rPr>
                            <m:t>𝑙𝑏𝑠</m:t>
                          </m:r>
                          <m:r>
                            <a:rPr lang="en-US" sz="1200" i="1">
                              <a:latin typeface="Cambria Math"/>
                            </a:rPr>
                            <m:t> </m:t>
                          </m:r>
                          <m:r>
                            <a:rPr lang="en-US" sz="1200" i="1">
                              <a:latin typeface="Cambria Math"/>
                            </a:rPr>
                            <m:t>𝑤𝑎𝑡𝑒𝑟</m:t>
                          </m:r>
                        </m:num>
                        <m:den>
                          <m:f>
                            <m:fPr>
                              <m:ctrlPr>
                                <a:rPr lang="en-US" sz="1200" i="1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1200" i="1">
                                  <a:latin typeface="Cambria Math"/>
                                </a:rPr>
                                <m:t>2.204</m:t>
                              </m:r>
                              <m:r>
                                <a:rPr lang="en-US" sz="1200" i="1">
                                  <a:latin typeface="Cambria Math"/>
                                </a:rPr>
                                <m:t>𝑙𝑏</m:t>
                              </m:r>
                              <m:r>
                                <a:rPr lang="en-US" sz="1200" i="1">
                                  <a:latin typeface="Cambria Math"/>
                                </a:rPr>
                                <m:t> </m:t>
                              </m:r>
                              <m:r>
                                <a:rPr lang="en-US" sz="1200" i="1">
                                  <a:latin typeface="Cambria Math"/>
                                </a:rPr>
                                <m:t>𝑤𝑎𝑡𝑒𝑟</m:t>
                              </m:r>
                            </m:num>
                            <m:den>
                              <m:r>
                                <a:rPr lang="en-US" sz="1200" i="1">
                                  <a:latin typeface="Cambria Math"/>
                                </a:rPr>
                                <m:t>𝑘𝑔</m:t>
                              </m:r>
                            </m:den>
                          </m:f>
                        </m:den>
                      </m:f>
                      <m:r>
                        <a:rPr lang="en-US" sz="1200" i="1">
                          <a:latin typeface="Cambria Math"/>
                        </a:rPr>
                        <m:t>∗4.2055</m:t>
                      </m:r>
                      <m:f>
                        <m:fPr>
                          <m:ctrlPr>
                            <a:rPr lang="en-US" sz="12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200" i="1">
                              <a:latin typeface="Cambria Math"/>
                            </a:rPr>
                            <m:t>𝑘𝐽</m:t>
                          </m:r>
                        </m:num>
                        <m:den>
                          <m:r>
                            <a:rPr lang="en-US" sz="1200" i="1">
                              <a:latin typeface="Cambria Math"/>
                            </a:rPr>
                            <m:t>𝑘𝑔</m:t>
                          </m:r>
                          <m:r>
                            <a:rPr lang="en-US" sz="1200" i="1">
                              <a:latin typeface="Cambria Math"/>
                            </a:rPr>
                            <m:t>∗</m:t>
                          </m:r>
                          <m:r>
                            <a:rPr lang="en-US" sz="1200" i="1">
                              <a:latin typeface="Cambria Math"/>
                            </a:rPr>
                            <m:t>𝐾</m:t>
                          </m:r>
                        </m:den>
                      </m:f>
                      <m:r>
                        <a:rPr lang="en-US" sz="1200" i="1">
                          <a:latin typeface="Cambria Math"/>
                        </a:rPr>
                        <m:t>∗</m:t>
                      </m:r>
                      <m:d>
                        <m:dPr>
                          <m:ctrlPr>
                            <a:rPr lang="en-US" sz="1200" i="1">
                              <a:latin typeface="Cambria Math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en-US" sz="120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200" i="1">
                                  <a:latin typeface="Cambria Math"/>
                                </a:rPr>
                                <m:t>100</m:t>
                              </m:r>
                              <m:r>
                                <a:rPr lang="en-US" sz="1200">
                                  <a:latin typeface="Cambria Math"/>
                                </a:rPr>
                                <m:t>°</m:t>
                              </m:r>
                              <m:r>
                                <m:rPr>
                                  <m:sty m:val="p"/>
                                </m:rPr>
                                <a:rPr lang="en-US" sz="1200">
                                  <a:latin typeface="Cambria Math"/>
                                </a:rPr>
                                <m:t>C</m:t>
                              </m:r>
                              <m:r>
                                <a:rPr lang="en-US" sz="1200" i="1">
                                  <a:latin typeface="Cambria Math"/>
                                </a:rPr>
                                <m:t>+273</m:t>
                              </m:r>
                              <m:r>
                                <a:rPr lang="en-US" sz="1200">
                                  <a:latin typeface="Cambria Math"/>
                                </a:rPr>
                                <m:t>°</m:t>
                              </m:r>
                              <m:r>
                                <m:rPr>
                                  <m:sty m:val="p"/>
                                </m:rPr>
                                <a:rPr lang="en-US" sz="1200">
                                  <a:latin typeface="Cambria Math"/>
                                </a:rPr>
                                <m:t>C</m:t>
                              </m:r>
                            </m:e>
                          </m:d>
                          <m:r>
                            <a:rPr lang="en-US" sz="1200" i="1">
                              <a:latin typeface="Cambria Math"/>
                            </a:rPr>
                            <m:t>−</m:t>
                          </m:r>
                          <m:d>
                            <m:dPr>
                              <m:ctrlPr>
                                <a:rPr lang="en-US" sz="120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200" i="1">
                                  <a:latin typeface="Cambria Math"/>
                                </a:rPr>
                                <m:t>70</m:t>
                              </m:r>
                              <m:r>
                                <a:rPr lang="en-US" sz="1200">
                                  <a:latin typeface="Cambria Math"/>
                                </a:rPr>
                                <m:t>°</m:t>
                              </m:r>
                              <m:r>
                                <m:rPr>
                                  <m:sty m:val="p"/>
                                </m:rPr>
                                <a:rPr lang="en-US" sz="1200">
                                  <a:latin typeface="Cambria Math"/>
                                </a:rPr>
                                <m:t>C</m:t>
                              </m:r>
                              <m:r>
                                <a:rPr lang="en-US" sz="1200" i="1">
                                  <a:latin typeface="Cambria Math"/>
                                </a:rPr>
                                <m:t>+273</m:t>
                              </m:r>
                              <m:r>
                                <a:rPr lang="en-US" sz="1200">
                                  <a:latin typeface="Cambria Math"/>
                                </a:rPr>
                                <m:t>°</m:t>
                              </m:r>
                              <m:r>
                                <m:rPr>
                                  <m:sty m:val="p"/>
                                </m:rPr>
                                <a:rPr lang="en-US" sz="1200">
                                  <a:latin typeface="Cambria Math"/>
                                </a:rPr>
                                <m:t>C</m:t>
                              </m:r>
                            </m:e>
                          </m:d>
                        </m:e>
                      </m:d>
                      <m:r>
                        <a:rPr lang="en-US" sz="1200" i="1">
                          <a:latin typeface="Cambria Math"/>
                        </a:rPr>
                        <m:t>=941,829 </m:t>
                      </m:r>
                      <m:r>
                        <a:rPr lang="en-US" sz="1200" i="1">
                          <a:latin typeface="Cambria Math"/>
                        </a:rPr>
                        <m:t>𝑘𝐽</m:t>
                      </m:r>
                      <m:r>
                        <a:rPr lang="en-US" sz="1200" i="1"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en-US" sz="1200" dirty="0"/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9150" y="3799170"/>
                <a:ext cx="6172200" cy="629147"/>
              </a:xfrm>
              <a:prstGeom prst="rect">
                <a:avLst/>
              </a:prstGeom>
              <a:blipFill rotWithShape="1">
                <a:blip r:embed="rId7"/>
                <a:stretch>
                  <a:fillRect b="-29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116114" y="3421453"/>
                <a:ext cx="2819400" cy="2923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300" i="1" smtClean="0">
                          <a:latin typeface="Cambria Math"/>
                        </a:rPr>
                        <m:t>𝑄</m:t>
                      </m:r>
                      <m:r>
                        <a:rPr lang="en-US" sz="1300" i="1" smtClean="0">
                          <a:latin typeface="Cambria Math"/>
                        </a:rPr>
                        <m:t>=</m:t>
                      </m:r>
                      <m:r>
                        <a:rPr lang="en-US" sz="1300" b="0" i="1" smtClean="0">
                          <a:latin typeface="Cambria Math"/>
                        </a:rPr>
                        <m:t>𝑚</m:t>
                      </m:r>
                      <m:r>
                        <a:rPr lang="en-US" sz="1300" b="0" i="1" smtClean="0">
                          <a:latin typeface="Cambria Math"/>
                        </a:rPr>
                        <m:t>∗</m:t>
                      </m:r>
                      <m:r>
                        <a:rPr lang="en-US" sz="1300" b="0" i="1" smtClean="0">
                          <a:latin typeface="Cambria Math"/>
                        </a:rPr>
                        <m:t>𝐶𝑝</m:t>
                      </m:r>
                      <m:r>
                        <a:rPr lang="en-US" sz="1300" b="0" i="1" smtClean="0">
                          <a:latin typeface="Cambria Math"/>
                        </a:rPr>
                        <m:t>∗</m:t>
                      </m:r>
                      <m:r>
                        <m:rPr>
                          <m:sty m:val="p"/>
                        </m:rPr>
                        <a:rPr lang="el-GR" sz="1300" b="0" i="1" smtClean="0">
                          <a:latin typeface="Cambria Math"/>
                        </a:rPr>
                        <m:t>Δ</m:t>
                      </m:r>
                      <m:r>
                        <a:rPr lang="en-US" sz="1300" b="0" i="1" smtClean="0">
                          <a:latin typeface="Cambria Math"/>
                        </a:rPr>
                        <m:t>𝑇</m:t>
                      </m:r>
                    </m:oMath>
                  </m:oMathPara>
                </a14:m>
                <a:endParaRPr lang="en-US" sz="1300" dirty="0"/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114" y="3421453"/>
                <a:ext cx="2819400" cy="292388"/>
              </a:xfrm>
              <a:prstGeom prst="rect">
                <a:avLst/>
              </a:prstGeom>
              <a:blipFill rotWithShape="1">
                <a:blip r:embed="rId8"/>
                <a:stretch>
                  <a:fillRect b="-62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/>
          <p:cNvSpPr txBox="1"/>
          <p:nvPr/>
        </p:nvSpPr>
        <p:spPr>
          <a:xfrm>
            <a:off x="609600" y="3018178"/>
            <a:ext cx="4724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en-US" sz="1500" dirty="0" smtClean="0">
                <a:latin typeface="Times New Roman" pitchFamily="18" charset="0"/>
                <a:cs typeface="Times New Roman" pitchFamily="18" charset="0"/>
              </a:rPr>
              <a:t>Energy of Evaporation</a:t>
            </a:r>
            <a:endParaRPr lang="en-US" sz="1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01639" y="1745678"/>
            <a:ext cx="1599862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Energy </a:t>
            </a:r>
            <a:r>
              <a:rPr lang="en-US" sz="1500" dirty="0" smtClean="0">
                <a:latin typeface="Times New Roman" pitchFamily="18" charset="0"/>
                <a:cs typeface="Times New Roman" pitchFamily="18" charset="0"/>
              </a:rPr>
              <a:t>to Boil</a:t>
            </a:r>
            <a:endParaRPr lang="en-US" sz="1500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470455" y="4460362"/>
                <a:ext cx="6869590" cy="4669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200" b="1" i="1">
                          <a:latin typeface="Cambria Math"/>
                        </a:rPr>
                        <m:t>𝑻𝒐𝒕𝒂𝒍</m:t>
                      </m:r>
                      <m:r>
                        <a:rPr lang="en-US" sz="1200" b="1" i="1">
                          <a:latin typeface="Cambria Math"/>
                        </a:rPr>
                        <m:t> </m:t>
                      </m:r>
                      <m:r>
                        <a:rPr lang="en-US" sz="1200" b="1" i="1">
                          <a:latin typeface="Cambria Math"/>
                        </a:rPr>
                        <m:t>𝑬𝒏𝒆𝒓𝒈𝒚</m:t>
                      </m:r>
                      <m:r>
                        <a:rPr lang="en-US" sz="1200" b="1" i="1">
                          <a:latin typeface="Cambria Math"/>
                        </a:rPr>
                        <m:t> </m:t>
                      </m:r>
                      <m:r>
                        <a:rPr lang="en-US" sz="1200" b="1" i="1">
                          <a:latin typeface="Cambria Math"/>
                        </a:rPr>
                        <m:t>𝑹𝒆𝒒𝒖𝒊𝒓𝒆𝒅</m:t>
                      </m:r>
                      <m:r>
                        <a:rPr lang="en-US" sz="1200" b="1" i="1">
                          <a:latin typeface="Cambria Math"/>
                        </a:rPr>
                        <m:t>=</m:t>
                      </m:r>
                      <m:d>
                        <m:dPr>
                          <m:ctrlPr>
                            <a:rPr lang="en-US" sz="1200" b="1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200" b="1" i="1">
                              <a:latin typeface="Cambria Math"/>
                            </a:rPr>
                            <m:t>𝟏</m:t>
                          </m:r>
                          <m:r>
                            <a:rPr lang="en-US" sz="1200" b="1" i="1">
                              <a:latin typeface="Cambria Math"/>
                            </a:rPr>
                            <m:t>,</m:t>
                          </m:r>
                          <m:r>
                            <a:rPr lang="en-US" sz="1200" b="1" i="1">
                              <a:latin typeface="Cambria Math"/>
                            </a:rPr>
                            <m:t>𝟎𝟏𝟎</m:t>
                          </m:r>
                          <m:r>
                            <a:rPr lang="en-US" sz="1200" b="1" i="1">
                              <a:latin typeface="Cambria Math"/>
                            </a:rPr>
                            <m:t>,</m:t>
                          </m:r>
                          <m:r>
                            <a:rPr lang="en-US" sz="1200" b="1" i="1">
                              <a:latin typeface="Cambria Math"/>
                            </a:rPr>
                            <m:t>𝟔𝟖𝟓</m:t>
                          </m:r>
                          <m:r>
                            <a:rPr lang="en-US" sz="1200" b="1" i="1">
                              <a:latin typeface="Cambria Math"/>
                            </a:rPr>
                            <m:t> </m:t>
                          </m:r>
                          <m:r>
                            <a:rPr lang="en-US" sz="1200" b="1" i="1">
                              <a:latin typeface="Cambria Math"/>
                            </a:rPr>
                            <m:t>𝒌𝑱</m:t>
                          </m:r>
                          <m:r>
                            <a:rPr lang="en-US" sz="1200" b="1" i="1">
                              <a:latin typeface="Cambria Math"/>
                            </a:rPr>
                            <m:t>+</m:t>
                          </m:r>
                          <m:r>
                            <a:rPr lang="en-US" sz="1200" b="1" i="1">
                              <a:latin typeface="Cambria Math"/>
                            </a:rPr>
                            <m:t>𝟗𝟒𝟏</m:t>
                          </m:r>
                          <m:r>
                            <a:rPr lang="en-US" sz="1200" b="1" i="1">
                              <a:latin typeface="Cambria Math"/>
                            </a:rPr>
                            <m:t>,</m:t>
                          </m:r>
                          <m:r>
                            <a:rPr lang="en-US" sz="1200" b="1" i="1">
                              <a:latin typeface="Cambria Math"/>
                            </a:rPr>
                            <m:t>𝟖𝟐𝟗</m:t>
                          </m:r>
                          <m:r>
                            <a:rPr lang="en-US" sz="1200" b="1" i="1">
                              <a:latin typeface="Cambria Math"/>
                            </a:rPr>
                            <m:t> </m:t>
                          </m:r>
                          <m:r>
                            <a:rPr lang="en-US" sz="1200" b="1" i="1">
                              <a:latin typeface="Cambria Math"/>
                            </a:rPr>
                            <m:t>𝒌𝑱</m:t>
                          </m:r>
                        </m:e>
                      </m:d>
                      <m:r>
                        <a:rPr lang="en-US" sz="1200" b="1" i="1">
                          <a:latin typeface="Cambria Math"/>
                        </a:rPr>
                        <m:t>∗</m:t>
                      </m:r>
                      <m:f>
                        <m:fPr>
                          <m:ctrlPr>
                            <a:rPr lang="en-US" sz="1200" b="1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200" b="1" i="1">
                              <a:latin typeface="Cambria Math"/>
                            </a:rPr>
                            <m:t>𝟎</m:t>
                          </m:r>
                          <m:r>
                            <a:rPr lang="en-US" sz="1200" b="1" i="1">
                              <a:latin typeface="Cambria Math"/>
                            </a:rPr>
                            <m:t>.</m:t>
                          </m:r>
                          <m:r>
                            <a:rPr lang="en-US" sz="1200" b="1" i="1">
                              <a:latin typeface="Cambria Math"/>
                            </a:rPr>
                            <m:t>𝟗𝟒𝟖</m:t>
                          </m:r>
                          <m:r>
                            <a:rPr lang="en-US" sz="1200" b="1" i="1">
                              <a:latin typeface="Cambria Math"/>
                            </a:rPr>
                            <m:t> </m:t>
                          </m:r>
                          <m:r>
                            <a:rPr lang="en-US" sz="1200" b="1" i="1">
                              <a:latin typeface="Cambria Math"/>
                            </a:rPr>
                            <m:t>𝑩𝑻𝑼</m:t>
                          </m:r>
                        </m:num>
                        <m:den>
                          <m:r>
                            <a:rPr lang="en-US" sz="1200" b="1" i="1">
                              <a:latin typeface="Cambria Math"/>
                            </a:rPr>
                            <m:t>𝒌𝑱</m:t>
                          </m:r>
                        </m:den>
                      </m:f>
                      <m:r>
                        <a:rPr lang="en-US" sz="1200" b="1" i="1">
                          <a:latin typeface="Cambria Math"/>
                        </a:rPr>
                        <m:t>=</m:t>
                      </m:r>
                      <m:r>
                        <a:rPr lang="en-US" sz="12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𝟏</m:t>
                      </m:r>
                      <m:r>
                        <a:rPr lang="en-US" sz="12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,</m:t>
                      </m:r>
                      <m:r>
                        <a:rPr lang="en-US" sz="12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𝟖𝟓𝟗</m:t>
                      </m:r>
                      <m:r>
                        <a:rPr lang="en-US" sz="12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,</m:t>
                      </m:r>
                      <m:r>
                        <a:rPr lang="en-US" sz="12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𝟓𝟗𝟏</m:t>
                      </m:r>
                      <m:r>
                        <a:rPr lang="en-US" sz="1200" b="1" i="1">
                          <a:solidFill>
                            <a:srgbClr val="FF0000"/>
                          </a:solidFill>
                          <a:latin typeface="Cambria Math"/>
                        </a:rPr>
                        <m:t> </m:t>
                      </m:r>
                      <m:r>
                        <a:rPr lang="en-US" sz="1200" b="1" i="1">
                          <a:solidFill>
                            <a:srgbClr val="FF0000"/>
                          </a:solidFill>
                          <a:latin typeface="Cambria Math"/>
                        </a:rPr>
                        <m:t>𝑩𝑻𝑼</m:t>
                      </m:r>
                    </m:oMath>
                  </m:oMathPara>
                </a14:m>
                <a:endParaRPr lang="en-US" sz="1200" b="1" dirty="0"/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0455" y="4460362"/>
                <a:ext cx="6869590" cy="466987"/>
              </a:xfrm>
              <a:prstGeom prst="rect">
                <a:avLst/>
              </a:prstGeom>
              <a:blipFill rotWithShape="1">
                <a:blip r:embed="rId9"/>
                <a:stretch>
                  <a:fillRect b="-5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1295400" y="5376196"/>
                <a:ext cx="2723694" cy="35458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200" dirty="0" smtClean="0">
                    <a:latin typeface="Times New Roman" pitchFamily="18" charset="0"/>
                    <a:cs typeface="Times New Roman" pitchFamily="18" charset="0"/>
                  </a:rPr>
                  <a:t>@ 100 </a:t>
                </a:r>
                <a:r>
                  <a:rPr lang="en-US" sz="1200" dirty="0">
                    <a:latin typeface="Times New Roman" pitchFamily="18" charset="0"/>
                    <a:cs typeface="Times New Roman" pitchFamily="18" charset="0"/>
                  </a:rPr>
                  <a:t>PSI and </a:t>
                </a:r>
                <a:r>
                  <a:rPr lang="en-US" sz="1200" dirty="0" smtClean="0">
                    <a:latin typeface="Times New Roman" pitchFamily="18" charset="0"/>
                    <a:cs typeface="Times New Roman" pitchFamily="18" charset="0"/>
                  </a:rPr>
                  <a:t>600°F - </a:t>
                </a:r>
                <a14:m>
                  <m:oMath xmlns:m="http://schemas.openxmlformats.org/officeDocument/2006/math">
                    <m:r>
                      <a:rPr lang="en-US" sz="1200" i="1">
                        <a:latin typeface="Cambria Math"/>
                      </a:rPr>
                      <m:t>𝐻</m:t>
                    </m:r>
                    <m:r>
                      <a:rPr lang="en-US" sz="1200" i="1">
                        <a:latin typeface="Cambria Math"/>
                      </a:rPr>
                      <m:t>=1329.3 </m:t>
                    </m:r>
                    <m:f>
                      <m:fPr>
                        <m:ctrlPr>
                          <a:rPr lang="en-US" sz="12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1200" i="1">
                            <a:latin typeface="Cambria Math"/>
                          </a:rPr>
                          <m:t>𝐵𝑇𝑈</m:t>
                        </m:r>
                      </m:num>
                      <m:den>
                        <m:r>
                          <a:rPr lang="en-US" sz="1200" i="1">
                            <a:latin typeface="Cambria Math"/>
                          </a:rPr>
                          <m:t>𝑙𝑏</m:t>
                        </m:r>
                      </m:den>
                    </m:f>
                  </m:oMath>
                </a14:m>
                <a:endParaRPr lang="en-US" sz="12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5400" y="5376196"/>
                <a:ext cx="2723694" cy="354584"/>
              </a:xfrm>
              <a:prstGeom prst="rect">
                <a:avLst/>
              </a:prstGeom>
              <a:blipFill rotWithShape="1">
                <a:blip r:embed="rId10"/>
                <a:stretch>
                  <a:fillRect l="-224" b="-17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1047750" y="5693933"/>
                <a:ext cx="5867400" cy="44300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200" i="1">
                          <a:latin typeface="Cambria Math"/>
                        </a:rPr>
                        <m:t>𝑅𝑒𝑞𝑢𝑖𝑟𝑒𝑑</m:t>
                      </m:r>
                      <m:r>
                        <a:rPr lang="en-US" sz="1200" i="1">
                          <a:latin typeface="Cambria Math"/>
                        </a:rPr>
                        <m:t> </m:t>
                      </m:r>
                      <m:r>
                        <a:rPr lang="en-US" sz="1200" i="1">
                          <a:latin typeface="Cambria Math"/>
                        </a:rPr>
                        <m:t>𝐴𝑚𝑜𝑢𝑛𝑡</m:t>
                      </m:r>
                      <m:r>
                        <a:rPr lang="en-US" sz="1200" i="1">
                          <a:latin typeface="Cambria Math"/>
                        </a:rPr>
                        <m:t> </m:t>
                      </m:r>
                      <m:r>
                        <a:rPr lang="en-US" sz="1200" i="1">
                          <a:latin typeface="Cambria Math"/>
                        </a:rPr>
                        <m:t>𝑜𝑓</m:t>
                      </m:r>
                      <m:r>
                        <a:rPr lang="en-US" sz="1200" i="1">
                          <a:latin typeface="Cambria Math"/>
                        </a:rPr>
                        <m:t> </m:t>
                      </m:r>
                      <m:r>
                        <a:rPr lang="en-US" sz="1200" i="1">
                          <a:latin typeface="Cambria Math"/>
                        </a:rPr>
                        <m:t>𝑆𝑡𝑒𝑎𝑚</m:t>
                      </m:r>
                      <m:r>
                        <a:rPr lang="en-US" sz="1200" i="1">
                          <a:latin typeface="Cambria Math"/>
                        </a:rPr>
                        <m:t> </m:t>
                      </m:r>
                      <m:r>
                        <a:rPr lang="en-US" sz="1200" i="1">
                          <a:latin typeface="Cambria Math"/>
                        </a:rPr>
                        <m:t>𝑝𝑒𝑟</m:t>
                      </m:r>
                      <m:r>
                        <a:rPr lang="en-US" sz="1200" i="1">
                          <a:latin typeface="Cambria Math"/>
                        </a:rPr>
                        <m:t> </m:t>
                      </m:r>
                      <m:r>
                        <a:rPr lang="en-US" sz="1200" i="1">
                          <a:latin typeface="Cambria Math"/>
                        </a:rPr>
                        <m:t>𝐵𝑎𝑡𝑐h</m:t>
                      </m:r>
                      <m:r>
                        <a:rPr lang="en-US" sz="1200" i="1">
                          <a:latin typeface="Cambria Math"/>
                        </a:rPr>
                        <m:t>=1,859,591 </m:t>
                      </m:r>
                      <m:r>
                        <a:rPr lang="en-US" sz="1200" i="1">
                          <a:latin typeface="Cambria Math"/>
                        </a:rPr>
                        <m:t>𝐵𝑇𝑈</m:t>
                      </m:r>
                      <m:r>
                        <a:rPr lang="en-US" sz="1200" i="1">
                          <a:latin typeface="Cambria Math"/>
                        </a:rPr>
                        <m:t>∗</m:t>
                      </m:r>
                      <m:f>
                        <m:fPr>
                          <m:ctrlPr>
                            <a:rPr lang="en-US" sz="12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200" i="1">
                              <a:latin typeface="Cambria Math"/>
                            </a:rPr>
                            <m:t>𝑙𝑏</m:t>
                          </m:r>
                        </m:num>
                        <m:den>
                          <m:r>
                            <a:rPr lang="en-US" sz="1200" i="1">
                              <a:latin typeface="Cambria Math"/>
                            </a:rPr>
                            <m:t>1329.3 </m:t>
                          </m:r>
                          <m:r>
                            <a:rPr lang="en-US" sz="1200" i="1">
                              <a:latin typeface="Cambria Math"/>
                            </a:rPr>
                            <m:t>𝐵𝑇𝑈</m:t>
                          </m:r>
                        </m:den>
                      </m:f>
                      <m:r>
                        <a:rPr lang="en-US" sz="1200" i="1">
                          <a:latin typeface="Cambria Math"/>
                        </a:rPr>
                        <m:t>=</m:t>
                      </m:r>
                      <m:r>
                        <a:rPr lang="en-US" sz="12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𝟏𝟑𝟗𝟐</m:t>
                      </m:r>
                      <m:r>
                        <a:rPr lang="en-US" sz="12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.</m:t>
                      </m:r>
                      <m:r>
                        <a:rPr lang="en-US" sz="12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𝟏𝟓</m:t>
                      </m:r>
                      <m:r>
                        <a:rPr lang="en-US" sz="12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 </m:t>
                      </m:r>
                      <m:r>
                        <a:rPr lang="en-US" sz="12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𝒍𝒃</m:t>
                      </m:r>
                    </m:oMath>
                  </m:oMathPara>
                </a14:m>
                <a:endParaRPr lang="en-US" sz="12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7750" y="5693933"/>
                <a:ext cx="5867400" cy="443006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Rectangle 17"/>
          <p:cNvSpPr/>
          <p:nvPr/>
        </p:nvSpPr>
        <p:spPr>
          <a:xfrm>
            <a:off x="601639" y="4981416"/>
            <a:ext cx="2025939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en-US" sz="1500" dirty="0" smtClean="0">
                <a:latin typeface="Times New Roman" pitchFamily="18" charset="0"/>
                <a:cs typeface="Times New Roman" pitchFamily="18" charset="0"/>
              </a:rPr>
              <a:t>Total Steam Needed</a:t>
            </a:r>
            <a:endParaRPr lang="en-US" sz="1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878C3-925C-4150-8F85-9CC3D22EF78C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7086600" y="2599742"/>
            <a:ext cx="147668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/>
              <a:t>http://www.parkerboiler.com/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581775" y="2756568"/>
            <a:ext cx="2819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002060"/>
                </a:solidFill>
              </a:rPr>
              <a:t>Figure 5. Steam Boiler</a:t>
            </a:r>
            <a:endParaRPr lang="en-US" sz="11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2763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1531</TotalTime>
  <Words>4270</Words>
  <Application>Microsoft Office PowerPoint</Application>
  <PresentationFormat>On-screen Show (4:3)</PresentationFormat>
  <Paragraphs>1122</Paragraphs>
  <Slides>57</Slides>
  <Notes>56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5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University of Connecticut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Learning Center Admin</dc:creator>
  <cp:lastModifiedBy>Mark Williams</cp:lastModifiedBy>
  <cp:revision>112</cp:revision>
  <dcterms:created xsi:type="dcterms:W3CDTF">2011-04-25T19:27:23Z</dcterms:created>
  <dcterms:modified xsi:type="dcterms:W3CDTF">2011-04-28T18:33:37Z</dcterms:modified>
</cp:coreProperties>
</file>